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3" r:id="rId1"/>
  </p:sldMasterIdLst>
  <p:notesMasterIdLst>
    <p:notesMasterId r:id="rId28"/>
  </p:notesMasterIdLst>
  <p:sldIdLst>
    <p:sldId id="391" r:id="rId2"/>
    <p:sldId id="502" r:id="rId3"/>
    <p:sldId id="501" r:id="rId4"/>
    <p:sldId id="392" r:id="rId5"/>
    <p:sldId id="393" r:id="rId6"/>
    <p:sldId id="397" r:id="rId7"/>
    <p:sldId id="472" r:id="rId8"/>
    <p:sldId id="372" r:id="rId9"/>
    <p:sldId id="443" r:id="rId10"/>
    <p:sldId id="432" r:id="rId11"/>
    <p:sldId id="464" r:id="rId12"/>
    <p:sldId id="465" r:id="rId13"/>
    <p:sldId id="466" r:id="rId14"/>
    <p:sldId id="454" r:id="rId15"/>
    <p:sldId id="470" r:id="rId16"/>
    <p:sldId id="463" r:id="rId17"/>
    <p:sldId id="473" r:id="rId18"/>
    <p:sldId id="493" r:id="rId19"/>
    <p:sldId id="494" r:id="rId20"/>
    <p:sldId id="498" r:id="rId21"/>
    <p:sldId id="495" r:id="rId22"/>
    <p:sldId id="496" r:id="rId23"/>
    <p:sldId id="497" r:id="rId24"/>
    <p:sldId id="500" r:id="rId25"/>
    <p:sldId id="499" r:id="rId26"/>
    <p:sldId id="492" r:id="rId27"/>
  </p:sldIdLst>
  <p:sldSz cx="12192000" cy="6858000"/>
  <p:notesSz cx="6858000"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F4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197" autoAdjust="0"/>
    <p:restoredTop sz="92009" autoAdjust="0"/>
  </p:normalViewPr>
  <p:slideViewPr>
    <p:cSldViewPr snapToGrid="0">
      <p:cViewPr varScale="1">
        <p:scale>
          <a:sx n="90" d="100"/>
          <a:sy n="90" d="100"/>
        </p:scale>
        <p:origin x="114" y="3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3.png>
</file>

<file path=ppt/media/image4.png>
</file>

<file path=ppt/media/image5.png>
</file>

<file path=ppt/media/image6.jpg>
</file>

<file path=ppt/media/image7.jp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98055"/>
          </a:xfrm>
          <a:prstGeom prst="rect">
            <a:avLst/>
          </a:prstGeom>
        </p:spPr>
        <p:txBody>
          <a:bodyPr vert="horz" lIns="96661" tIns="48331" rIns="96661" bIns="48331" rtlCol="0"/>
          <a:lstStyle>
            <a:lvl1pPr algn="l">
              <a:defRPr sz="1300"/>
            </a:lvl1pPr>
          </a:lstStyle>
          <a:p>
            <a:endParaRPr lang="pt-PT"/>
          </a:p>
        </p:txBody>
      </p:sp>
      <p:sp>
        <p:nvSpPr>
          <p:cNvPr id="3" name="Date Placeholder 2"/>
          <p:cNvSpPr>
            <a:spLocks noGrp="1"/>
          </p:cNvSpPr>
          <p:nvPr>
            <p:ph type="dt" idx="1"/>
          </p:nvPr>
        </p:nvSpPr>
        <p:spPr>
          <a:xfrm>
            <a:off x="3884613" y="1"/>
            <a:ext cx="2971800" cy="498055"/>
          </a:xfrm>
          <a:prstGeom prst="rect">
            <a:avLst/>
          </a:prstGeom>
        </p:spPr>
        <p:txBody>
          <a:bodyPr vert="horz" lIns="96661" tIns="48331" rIns="96661" bIns="48331" rtlCol="0"/>
          <a:lstStyle>
            <a:lvl1pPr algn="r">
              <a:defRPr sz="1300"/>
            </a:lvl1pPr>
          </a:lstStyle>
          <a:p>
            <a:fld id="{36592EC6-5A83-49E7-90B3-C3A79E6C41BE}" type="datetimeFigureOut">
              <a:rPr lang="pt-PT" smtClean="0"/>
              <a:t>05/04/2025</a:t>
            </a:fld>
            <a:endParaRPr lang="pt-PT"/>
          </a:p>
        </p:txBody>
      </p:sp>
      <p:sp>
        <p:nvSpPr>
          <p:cNvPr id="4" name="Slide Image Placeholder 3"/>
          <p:cNvSpPr>
            <a:spLocks noGrp="1" noRot="1" noChangeAspect="1"/>
          </p:cNvSpPr>
          <p:nvPr>
            <p:ph type="sldImg" idx="2"/>
          </p:nvPr>
        </p:nvSpPr>
        <p:spPr>
          <a:xfrm>
            <a:off x="452438" y="1241425"/>
            <a:ext cx="5953125" cy="3349625"/>
          </a:xfrm>
          <a:prstGeom prst="rect">
            <a:avLst/>
          </a:prstGeom>
          <a:noFill/>
          <a:ln w="12700">
            <a:solidFill>
              <a:prstClr val="black"/>
            </a:solidFill>
          </a:ln>
        </p:spPr>
        <p:txBody>
          <a:bodyPr vert="horz" lIns="96661" tIns="48331" rIns="96661" bIns="48331" rtlCol="0" anchor="ctr"/>
          <a:lstStyle/>
          <a:p>
            <a:endParaRPr lang="pt-PT"/>
          </a:p>
        </p:txBody>
      </p:sp>
      <p:sp>
        <p:nvSpPr>
          <p:cNvPr id="5" name="Notes Placeholder 4"/>
          <p:cNvSpPr>
            <a:spLocks noGrp="1"/>
          </p:cNvSpPr>
          <p:nvPr>
            <p:ph type="body" sz="quarter" idx="3"/>
          </p:nvPr>
        </p:nvSpPr>
        <p:spPr>
          <a:xfrm>
            <a:off x="685800" y="4777195"/>
            <a:ext cx="5486400" cy="3908614"/>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6" name="Footer Placeholder 5"/>
          <p:cNvSpPr>
            <a:spLocks noGrp="1"/>
          </p:cNvSpPr>
          <p:nvPr>
            <p:ph type="ftr" sz="quarter" idx="4"/>
          </p:nvPr>
        </p:nvSpPr>
        <p:spPr>
          <a:xfrm>
            <a:off x="0" y="9428584"/>
            <a:ext cx="2971800" cy="498054"/>
          </a:xfrm>
          <a:prstGeom prst="rect">
            <a:avLst/>
          </a:prstGeom>
        </p:spPr>
        <p:txBody>
          <a:bodyPr vert="horz" lIns="96661" tIns="48331" rIns="96661" bIns="48331" rtlCol="0" anchor="b"/>
          <a:lstStyle>
            <a:lvl1pPr algn="l">
              <a:defRPr sz="1300"/>
            </a:lvl1pPr>
          </a:lstStyle>
          <a:p>
            <a:endParaRPr lang="pt-PT"/>
          </a:p>
        </p:txBody>
      </p:sp>
      <p:sp>
        <p:nvSpPr>
          <p:cNvPr id="7" name="Slide Number Placeholder 6"/>
          <p:cNvSpPr>
            <a:spLocks noGrp="1"/>
          </p:cNvSpPr>
          <p:nvPr>
            <p:ph type="sldNum" sz="quarter" idx="5"/>
          </p:nvPr>
        </p:nvSpPr>
        <p:spPr>
          <a:xfrm>
            <a:off x="3884613" y="9428584"/>
            <a:ext cx="2971800" cy="498054"/>
          </a:xfrm>
          <a:prstGeom prst="rect">
            <a:avLst/>
          </a:prstGeom>
        </p:spPr>
        <p:txBody>
          <a:bodyPr vert="horz" lIns="96661" tIns="48331" rIns="96661" bIns="48331" rtlCol="0" anchor="b"/>
          <a:lstStyle>
            <a:lvl1pPr algn="r">
              <a:defRPr sz="1300"/>
            </a:lvl1pPr>
          </a:lstStyle>
          <a:p>
            <a:fld id="{249E601C-C450-47E1-B990-E40DA3095D4F}" type="slidenum">
              <a:rPr lang="pt-PT" smtClean="0"/>
              <a:t>‹#›</a:t>
            </a:fld>
            <a:endParaRPr lang="pt-PT"/>
          </a:p>
        </p:txBody>
      </p:sp>
    </p:spTree>
    <p:extLst>
      <p:ext uri="{BB962C8B-B14F-4D97-AF65-F5344CB8AC3E}">
        <p14:creationId xmlns:p14="http://schemas.microsoft.com/office/powerpoint/2010/main" val="2316867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10</a:t>
            </a:fld>
            <a:endParaRPr lang="pt-PT"/>
          </a:p>
        </p:txBody>
      </p:sp>
    </p:spTree>
    <p:extLst>
      <p:ext uri="{BB962C8B-B14F-4D97-AF65-F5344CB8AC3E}">
        <p14:creationId xmlns:p14="http://schemas.microsoft.com/office/powerpoint/2010/main" val="25045711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20</a:t>
            </a:fld>
            <a:endParaRPr lang="pt-PT"/>
          </a:p>
        </p:txBody>
      </p:sp>
    </p:spTree>
    <p:extLst>
      <p:ext uri="{BB962C8B-B14F-4D97-AF65-F5344CB8AC3E}">
        <p14:creationId xmlns:p14="http://schemas.microsoft.com/office/powerpoint/2010/main" val="4172410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21</a:t>
            </a:fld>
            <a:endParaRPr lang="pt-PT"/>
          </a:p>
        </p:txBody>
      </p:sp>
    </p:spTree>
    <p:extLst>
      <p:ext uri="{BB962C8B-B14F-4D97-AF65-F5344CB8AC3E}">
        <p14:creationId xmlns:p14="http://schemas.microsoft.com/office/powerpoint/2010/main" val="3473735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22</a:t>
            </a:fld>
            <a:endParaRPr lang="pt-PT"/>
          </a:p>
        </p:txBody>
      </p:sp>
    </p:spTree>
    <p:extLst>
      <p:ext uri="{BB962C8B-B14F-4D97-AF65-F5344CB8AC3E}">
        <p14:creationId xmlns:p14="http://schemas.microsoft.com/office/powerpoint/2010/main" val="20700445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23</a:t>
            </a:fld>
            <a:endParaRPr lang="pt-PT"/>
          </a:p>
        </p:txBody>
      </p:sp>
    </p:spTree>
    <p:extLst>
      <p:ext uri="{BB962C8B-B14F-4D97-AF65-F5344CB8AC3E}">
        <p14:creationId xmlns:p14="http://schemas.microsoft.com/office/powerpoint/2010/main" val="24469165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24</a:t>
            </a:fld>
            <a:endParaRPr lang="pt-PT"/>
          </a:p>
        </p:txBody>
      </p:sp>
    </p:spTree>
    <p:extLst>
      <p:ext uri="{BB962C8B-B14F-4D97-AF65-F5344CB8AC3E}">
        <p14:creationId xmlns:p14="http://schemas.microsoft.com/office/powerpoint/2010/main" val="17276397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25</a:t>
            </a:fld>
            <a:endParaRPr lang="pt-PT"/>
          </a:p>
        </p:txBody>
      </p:sp>
    </p:spTree>
    <p:extLst>
      <p:ext uri="{BB962C8B-B14F-4D97-AF65-F5344CB8AC3E}">
        <p14:creationId xmlns:p14="http://schemas.microsoft.com/office/powerpoint/2010/main" val="2734192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11</a:t>
            </a:fld>
            <a:endParaRPr lang="pt-PT"/>
          </a:p>
        </p:txBody>
      </p:sp>
    </p:spTree>
    <p:extLst>
      <p:ext uri="{BB962C8B-B14F-4D97-AF65-F5344CB8AC3E}">
        <p14:creationId xmlns:p14="http://schemas.microsoft.com/office/powerpoint/2010/main" val="1923072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12</a:t>
            </a:fld>
            <a:endParaRPr lang="pt-PT"/>
          </a:p>
        </p:txBody>
      </p:sp>
    </p:spTree>
    <p:extLst>
      <p:ext uri="{BB962C8B-B14F-4D97-AF65-F5344CB8AC3E}">
        <p14:creationId xmlns:p14="http://schemas.microsoft.com/office/powerpoint/2010/main" val="4198535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13</a:t>
            </a:fld>
            <a:endParaRPr lang="pt-PT"/>
          </a:p>
        </p:txBody>
      </p:sp>
    </p:spTree>
    <p:extLst>
      <p:ext uri="{BB962C8B-B14F-4D97-AF65-F5344CB8AC3E}">
        <p14:creationId xmlns:p14="http://schemas.microsoft.com/office/powerpoint/2010/main" val="1692194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pt-PT" sz="1200" kern="1200" noProof="0" dirty="0">
              <a:solidFill>
                <a:schemeClr val="dk1"/>
              </a:solidFill>
              <a:latin typeface="+mn-lt"/>
              <a:ea typeface="+mn-ea"/>
              <a:cs typeface="+mn-cs"/>
            </a:endParaRPr>
          </a:p>
        </p:txBody>
      </p:sp>
      <p:sp>
        <p:nvSpPr>
          <p:cNvPr id="4" name="Slide Number Placeholder 3"/>
          <p:cNvSpPr>
            <a:spLocks noGrp="1"/>
          </p:cNvSpPr>
          <p:nvPr>
            <p:ph type="sldNum" sz="quarter" idx="5"/>
          </p:nvPr>
        </p:nvSpPr>
        <p:spPr/>
        <p:txBody>
          <a:bodyPr/>
          <a:lstStyle/>
          <a:p>
            <a:fld id="{249E601C-C450-47E1-B990-E40DA3095D4F}" type="slidenum">
              <a:rPr lang="pt-PT" smtClean="0"/>
              <a:t>14</a:t>
            </a:fld>
            <a:endParaRPr lang="pt-PT"/>
          </a:p>
        </p:txBody>
      </p:sp>
    </p:spTree>
    <p:extLst>
      <p:ext uri="{BB962C8B-B14F-4D97-AF65-F5344CB8AC3E}">
        <p14:creationId xmlns:p14="http://schemas.microsoft.com/office/powerpoint/2010/main" val="2488883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16</a:t>
            </a:fld>
            <a:endParaRPr lang="pt-PT"/>
          </a:p>
        </p:txBody>
      </p:sp>
    </p:spTree>
    <p:extLst>
      <p:ext uri="{BB962C8B-B14F-4D97-AF65-F5344CB8AC3E}">
        <p14:creationId xmlns:p14="http://schemas.microsoft.com/office/powerpoint/2010/main" val="37358307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17</a:t>
            </a:fld>
            <a:endParaRPr lang="pt-PT"/>
          </a:p>
        </p:txBody>
      </p:sp>
    </p:spTree>
    <p:extLst>
      <p:ext uri="{BB962C8B-B14F-4D97-AF65-F5344CB8AC3E}">
        <p14:creationId xmlns:p14="http://schemas.microsoft.com/office/powerpoint/2010/main" val="24889761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18</a:t>
            </a:fld>
            <a:endParaRPr lang="pt-PT"/>
          </a:p>
        </p:txBody>
      </p:sp>
    </p:spTree>
    <p:extLst>
      <p:ext uri="{BB962C8B-B14F-4D97-AF65-F5344CB8AC3E}">
        <p14:creationId xmlns:p14="http://schemas.microsoft.com/office/powerpoint/2010/main" val="5163872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9E601C-C450-47E1-B990-E40DA3095D4F}" type="slidenum">
              <a:rPr lang="pt-PT" smtClean="0"/>
              <a:t>19</a:t>
            </a:fld>
            <a:endParaRPr lang="pt-PT"/>
          </a:p>
        </p:txBody>
      </p:sp>
    </p:spTree>
    <p:extLst>
      <p:ext uri="{BB962C8B-B14F-4D97-AF65-F5344CB8AC3E}">
        <p14:creationId xmlns:p14="http://schemas.microsoft.com/office/powerpoint/2010/main" val="36431990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C499FD4-AB4B-8210-EDF2-9578E953AF03}"/>
              </a:ext>
            </a:extLst>
          </p:cNvPr>
          <p:cNvGrpSpPr/>
          <p:nvPr userDrawn="1"/>
        </p:nvGrpSpPr>
        <p:grpSpPr>
          <a:xfrm>
            <a:off x="0" y="0"/>
            <a:ext cx="12192000" cy="6858000"/>
            <a:chOff x="0" y="0"/>
            <a:chExt cx="12192000" cy="6858000"/>
          </a:xfrm>
        </p:grpSpPr>
        <p:pic>
          <p:nvPicPr>
            <p:cNvPr id="9" name="Picture 8">
              <a:extLst>
                <a:ext uri="{FF2B5EF4-FFF2-40B4-BE49-F238E27FC236}">
                  <a16:creationId xmlns:a16="http://schemas.microsoft.com/office/drawing/2014/main" id="{5B21FBB7-5F1C-24C7-5656-14BFDF384183}"/>
                </a:ext>
              </a:extLst>
            </p:cNvPr>
            <p:cNvPicPr>
              <a:picLocks noChangeAspect="1"/>
            </p:cNvPicPr>
            <p:nvPr userDrawn="1"/>
          </p:nvPicPr>
          <p:blipFill>
            <a:blip r:embed="rId2"/>
            <a:stretch>
              <a:fillRect/>
            </a:stretch>
          </p:blipFill>
          <p:spPr>
            <a:xfrm>
              <a:off x="8240257" y="0"/>
              <a:ext cx="3951743" cy="6858000"/>
            </a:xfrm>
            <a:prstGeom prst="rect">
              <a:avLst/>
            </a:prstGeom>
          </p:spPr>
        </p:pic>
        <p:pic>
          <p:nvPicPr>
            <p:cNvPr id="10" name="Picture 9">
              <a:extLst>
                <a:ext uri="{FF2B5EF4-FFF2-40B4-BE49-F238E27FC236}">
                  <a16:creationId xmlns:a16="http://schemas.microsoft.com/office/drawing/2014/main" id="{4A21CD60-2BED-5388-90DE-E36189584C11}"/>
                </a:ext>
              </a:extLst>
            </p:cNvPr>
            <p:cNvPicPr>
              <a:picLocks noChangeAspect="1"/>
            </p:cNvPicPr>
            <p:nvPr userDrawn="1"/>
          </p:nvPicPr>
          <p:blipFill>
            <a:blip r:embed="rId3"/>
            <a:stretch>
              <a:fillRect/>
            </a:stretch>
          </p:blipFill>
          <p:spPr>
            <a:xfrm>
              <a:off x="0" y="0"/>
              <a:ext cx="666750" cy="6858000"/>
            </a:xfrm>
            <a:prstGeom prst="rect">
              <a:avLst/>
            </a:prstGeom>
          </p:spPr>
        </p:pic>
      </p:grpSp>
      <p:sp>
        <p:nvSpPr>
          <p:cNvPr id="2" name="Title 1"/>
          <p:cNvSpPr>
            <a:spLocks noGrp="1"/>
          </p:cNvSpPr>
          <p:nvPr>
            <p:ph type="ctrTitle"/>
          </p:nvPr>
        </p:nvSpPr>
        <p:spPr>
          <a:xfrm>
            <a:off x="697876" y="2404534"/>
            <a:ext cx="10142722" cy="1646302"/>
          </a:xfrm>
        </p:spPr>
        <p:txBody>
          <a:bodyPr anchor="b">
            <a:noAutofit/>
          </a:bodyPr>
          <a:lstStyle>
            <a:lvl1pPr algn="r">
              <a:defRPr sz="54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697876" y="4050833"/>
            <a:ext cx="10142722"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Slide Number Placeholder 5">
            <a:extLst>
              <a:ext uri="{FF2B5EF4-FFF2-40B4-BE49-F238E27FC236}">
                <a16:creationId xmlns:a16="http://schemas.microsoft.com/office/drawing/2014/main" id="{5CEF58E6-B404-B402-016A-1E2C3F38BF0D}"/>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4171368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10163262"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4" y="4470400"/>
            <a:ext cx="10163263"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Slide Number Placeholder 5">
            <a:extLst>
              <a:ext uri="{FF2B5EF4-FFF2-40B4-BE49-F238E27FC236}">
                <a16:creationId xmlns:a16="http://schemas.microsoft.com/office/drawing/2014/main" id="{D35408BF-5CED-D3E5-BB7B-CE3414DAE7D8}"/>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2407387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3" y="609600"/>
            <a:ext cx="990926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4" y="4470400"/>
            <a:ext cx="10163263"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
        <p:nvSpPr>
          <p:cNvPr id="7" name="Slide Number Placeholder 5">
            <a:extLst>
              <a:ext uri="{FF2B5EF4-FFF2-40B4-BE49-F238E27FC236}">
                <a16:creationId xmlns:a16="http://schemas.microsoft.com/office/drawing/2014/main" id="{B39A246A-5F5A-DDA5-CC7F-2F9608DBE3C0}"/>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16651447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10163262"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4" y="4527448"/>
            <a:ext cx="10163263"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Slide Number Placeholder 5">
            <a:extLst>
              <a:ext uri="{FF2B5EF4-FFF2-40B4-BE49-F238E27FC236}">
                <a16:creationId xmlns:a16="http://schemas.microsoft.com/office/drawing/2014/main" id="{640FAA7E-5361-8156-6C12-A093C7358089}"/>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3368280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7877" y="609600"/>
            <a:ext cx="10142718"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10163263"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4" y="4527448"/>
            <a:ext cx="10163263"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7" name="Slide Number Placeholder 5">
            <a:extLst>
              <a:ext uri="{FF2B5EF4-FFF2-40B4-BE49-F238E27FC236}">
                <a16:creationId xmlns:a16="http://schemas.microsoft.com/office/drawing/2014/main" id="{336C4A0E-0168-8DF7-1DE9-55E6AA52E4BB}"/>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33314577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10154796"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10163263"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4" y="4527448"/>
            <a:ext cx="10163263"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Slide Number Placeholder 5">
            <a:extLst>
              <a:ext uri="{FF2B5EF4-FFF2-40B4-BE49-F238E27FC236}">
                <a16:creationId xmlns:a16="http://schemas.microsoft.com/office/drawing/2014/main" id="{6A76C86F-A5B1-68E0-58EB-DC7243243E19}"/>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18641295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a:extLst>
              <a:ext uri="{FF2B5EF4-FFF2-40B4-BE49-F238E27FC236}">
                <a16:creationId xmlns:a16="http://schemas.microsoft.com/office/drawing/2014/main" id="{90AB5C7F-8CBB-C28D-6E86-6C115C6C52F5}"/>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2071777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35855" y="609600"/>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4" y="609600"/>
            <a:ext cx="8698019"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5">
            <a:extLst>
              <a:ext uri="{FF2B5EF4-FFF2-40B4-BE49-F238E27FC236}">
                <a16:creationId xmlns:a16="http://schemas.microsoft.com/office/drawing/2014/main" id="{D1BEE4F4-5ED3-23A1-506D-F6945067DF7E}"/>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2742400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7334" y="211026"/>
            <a:ext cx="10163264" cy="1320800"/>
          </a:xfrm>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666750" y="1718631"/>
            <a:ext cx="10173848" cy="43227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Slide Number Placeholder 5">
            <a:extLst>
              <a:ext uri="{FF2B5EF4-FFF2-40B4-BE49-F238E27FC236}">
                <a16:creationId xmlns:a16="http://schemas.microsoft.com/office/drawing/2014/main" id="{9D1C4197-5724-A41C-7EED-7B42BC0E2B82}"/>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37747574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4" y="2700867"/>
            <a:ext cx="10163263"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10163262"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Slide Number Placeholder 5">
            <a:extLst>
              <a:ext uri="{FF2B5EF4-FFF2-40B4-BE49-F238E27FC236}">
                <a16:creationId xmlns:a16="http://schemas.microsoft.com/office/drawing/2014/main" id="{0E87C26E-E97F-5661-794A-402779A8F788}"/>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2984864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77334" y="1651853"/>
            <a:ext cx="4963302" cy="45379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2">
            <a:extLst>
              <a:ext uri="{FF2B5EF4-FFF2-40B4-BE49-F238E27FC236}">
                <a16:creationId xmlns:a16="http://schemas.microsoft.com/office/drawing/2014/main" id="{766ABE86-C800-AE13-E4EC-F907455F05EF}"/>
              </a:ext>
            </a:extLst>
          </p:cNvPr>
          <p:cNvSpPr>
            <a:spLocks noGrp="1"/>
          </p:cNvSpPr>
          <p:nvPr>
            <p:ph sz="half" idx="13"/>
          </p:nvPr>
        </p:nvSpPr>
        <p:spPr>
          <a:xfrm>
            <a:off x="5877296" y="1651853"/>
            <a:ext cx="4963302" cy="453793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a:extLst>
              <a:ext uri="{FF2B5EF4-FFF2-40B4-BE49-F238E27FC236}">
                <a16:creationId xmlns:a16="http://schemas.microsoft.com/office/drawing/2014/main" id="{187B2801-5D3E-53CF-89E9-FBD6335FB501}"/>
              </a:ext>
            </a:extLst>
          </p:cNvPr>
          <p:cNvSpPr>
            <a:spLocks noGrp="1"/>
          </p:cNvSpPr>
          <p:nvPr>
            <p:ph type="title"/>
          </p:nvPr>
        </p:nvSpPr>
        <p:spPr>
          <a:xfrm>
            <a:off x="677334" y="211026"/>
            <a:ext cx="10163264" cy="1320800"/>
          </a:xfrm>
        </p:spPr>
        <p:txBody>
          <a:bodyPr>
            <a:normAutofit/>
          </a:bodyPr>
          <a:lstStyle>
            <a:lvl1pPr>
              <a:defRPr sz="3600"/>
            </a:lvl1pPr>
          </a:lstStyle>
          <a:p>
            <a:r>
              <a:rPr lang="en-US"/>
              <a:t>Click to edit Master title style</a:t>
            </a:r>
            <a:endParaRPr lang="en-US" dirty="0"/>
          </a:p>
        </p:txBody>
      </p:sp>
      <p:sp>
        <p:nvSpPr>
          <p:cNvPr id="2" name="Slide Number Placeholder 5">
            <a:extLst>
              <a:ext uri="{FF2B5EF4-FFF2-40B4-BE49-F238E27FC236}">
                <a16:creationId xmlns:a16="http://schemas.microsoft.com/office/drawing/2014/main" id="{513D689F-5B51-8A65-6F6A-98711717A57C}"/>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2573972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97876" y="1588103"/>
            <a:ext cx="496330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75745" y="2275430"/>
            <a:ext cx="4963302" cy="389677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09323F77-B66E-83E7-CDA5-B50BB7D12ACE}"/>
              </a:ext>
            </a:extLst>
          </p:cNvPr>
          <p:cNvSpPr>
            <a:spLocks noGrp="1"/>
          </p:cNvSpPr>
          <p:nvPr>
            <p:ph type="body" idx="13"/>
          </p:nvPr>
        </p:nvSpPr>
        <p:spPr>
          <a:xfrm>
            <a:off x="5877296" y="1588103"/>
            <a:ext cx="496330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a:extLst>
              <a:ext uri="{FF2B5EF4-FFF2-40B4-BE49-F238E27FC236}">
                <a16:creationId xmlns:a16="http://schemas.microsoft.com/office/drawing/2014/main" id="{ECD61D1A-F49E-BDAB-8D3A-FFC481A545F8}"/>
              </a:ext>
            </a:extLst>
          </p:cNvPr>
          <p:cNvSpPr>
            <a:spLocks noGrp="1"/>
          </p:cNvSpPr>
          <p:nvPr>
            <p:ph sz="half" idx="14"/>
          </p:nvPr>
        </p:nvSpPr>
        <p:spPr>
          <a:xfrm>
            <a:off x="5877296" y="2275430"/>
            <a:ext cx="4963302" cy="3896770"/>
          </a:xfrm>
        </p:spPr>
        <p:txBody>
          <a:bodyPr>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Slide Number Placeholder 5">
            <a:extLst>
              <a:ext uri="{FF2B5EF4-FFF2-40B4-BE49-F238E27FC236}">
                <a16:creationId xmlns:a16="http://schemas.microsoft.com/office/drawing/2014/main" id="{7B6C64A7-2FEE-E49F-F5D5-FBB03137161D}"/>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200708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67FD1BB-285C-1191-4BC2-239F723B236E}"/>
              </a:ext>
            </a:extLst>
          </p:cNvPr>
          <p:cNvSpPr>
            <a:spLocks noGrp="1"/>
          </p:cNvSpPr>
          <p:nvPr>
            <p:ph type="title"/>
          </p:nvPr>
        </p:nvSpPr>
        <p:spPr>
          <a:xfrm>
            <a:off x="666750" y="156238"/>
            <a:ext cx="10163264" cy="1320800"/>
          </a:xfrm>
        </p:spPr>
        <p:txBody>
          <a:bodyPr/>
          <a:lstStyle>
            <a:lvl1pPr>
              <a:defRPr/>
            </a:lvl1pPr>
          </a:lstStyle>
          <a:p>
            <a:r>
              <a:rPr lang="en-US"/>
              <a:t>Click to edit Master title style</a:t>
            </a:r>
            <a:endParaRPr lang="en-US" dirty="0"/>
          </a:p>
        </p:txBody>
      </p:sp>
      <p:sp>
        <p:nvSpPr>
          <p:cNvPr id="2" name="Slide Number Placeholder 5">
            <a:extLst>
              <a:ext uri="{FF2B5EF4-FFF2-40B4-BE49-F238E27FC236}">
                <a16:creationId xmlns:a16="http://schemas.microsoft.com/office/drawing/2014/main" id="{5B0AC2EE-A1C9-08D3-8659-77023D34BA27}"/>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3334069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a:extLst>
              <a:ext uri="{FF2B5EF4-FFF2-40B4-BE49-F238E27FC236}">
                <a16:creationId xmlns:a16="http://schemas.microsoft.com/office/drawing/2014/main" id="{7B4FB1A2-B6C4-170E-D395-78D4E693EB5E}"/>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262360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812577" y="511281"/>
            <a:ext cx="6025822"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8" name="Slide Number Placeholder 5">
            <a:extLst>
              <a:ext uri="{FF2B5EF4-FFF2-40B4-BE49-F238E27FC236}">
                <a16:creationId xmlns:a16="http://schemas.microsoft.com/office/drawing/2014/main" id="{F68649EE-5D44-51CD-9CE5-F62E76F385E8}"/>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640418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1016326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3" y="609600"/>
            <a:ext cx="10163263"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1016326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Slide Number Placeholder 5">
            <a:extLst>
              <a:ext uri="{FF2B5EF4-FFF2-40B4-BE49-F238E27FC236}">
                <a16:creationId xmlns:a16="http://schemas.microsoft.com/office/drawing/2014/main" id="{757DE395-AE63-488C-F1C5-9806010CB428}"/>
              </a:ext>
            </a:extLst>
          </p:cNvPr>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3465986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92DE4015-80EE-5988-AD4A-2C33C84EA32A}"/>
              </a:ext>
            </a:extLst>
          </p:cNvPr>
          <p:cNvGrpSpPr/>
          <p:nvPr userDrawn="1"/>
        </p:nvGrpSpPr>
        <p:grpSpPr>
          <a:xfrm>
            <a:off x="0" y="0"/>
            <a:ext cx="12192000" cy="6858000"/>
            <a:chOff x="0" y="0"/>
            <a:chExt cx="12192000" cy="6858000"/>
          </a:xfrm>
        </p:grpSpPr>
        <p:pic>
          <p:nvPicPr>
            <p:cNvPr id="30" name="Picture 29">
              <a:extLst>
                <a:ext uri="{FF2B5EF4-FFF2-40B4-BE49-F238E27FC236}">
                  <a16:creationId xmlns:a16="http://schemas.microsoft.com/office/drawing/2014/main" id="{F4349C0F-BB65-C8F8-9C1D-56CE4D79DA19}"/>
                </a:ext>
              </a:extLst>
            </p:cNvPr>
            <p:cNvPicPr>
              <a:picLocks noChangeAspect="1"/>
            </p:cNvPicPr>
            <p:nvPr userDrawn="1"/>
          </p:nvPicPr>
          <p:blipFill>
            <a:blip r:embed="rId18"/>
            <a:stretch>
              <a:fillRect/>
            </a:stretch>
          </p:blipFill>
          <p:spPr>
            <a:xfrm>
              <a:off x="8240257" y="0"/>
              <a:ext cx="3951743" cy="6858000"/>
            </a:xfrm>
            <a:prstGeom prst="rect">
              <a:avLst/>
            </a:prstGeom>
          </p:spPr>
        </p:pic>
        <p:pic>
          <p:nvPicPr>
            <p:cNvPr id="32" name="Picture 31">
              <a:extLst>
                <a:ext uri="{FF2B5EF4-FFF2-40B4-BE49-F238E27FC236}">
                  <a16:creationId xmlns:a16="http://schemas.microsoft.com/office/drawing/2014/main" id="{325160B0-ADDD-641D-48CE-D3FD998E9E2F}"/>
                </a:ext>
              </a:extLst>
            </p:cNvPr>
            <p:cNvPicPr>
              <a:picLocks noChangeAspect="1"/>
            </p:cNvPicPr>
            <p:nvPr userDrawn="1"/>
          </p:nvPicPr>
          <p:blipFill>
            <a:blip r:embed="rId19"/>
            <a:stretch>
              <a:fillRect/>
            </a:stretch>
          </p:blipFill>
          <p:spPr>
            <a:xfrm>
              <a:off x="0" y="0"/>
              <a:ext cx="666750" cy="6858000"/>
            </a:xfrm>
            <a:prstGeom prst="rect">
              <a:avLst/>
            </a:prstGeom>
          </p:spPr>
        </p:pic>
      </p:grpSp>
      <p:sp>
        <p:nvSpPr>
          <p:cNvPr id="2" name="Title Placeholder 1"/>
          <p:cNvSpPr>
            <a:spLocks noGrp="1"/>
          </p:cNvSpPr>
          <p:nvPr>
            <p:ph type="title"/>
          </p:nvPr>
        </p:nvSpPr>
        <p:spPr>
          <a:xfrm>
            <a:off x="666750" y="156238"/>
            <a:ext cx="10163264"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66750" y="1633277"/>
            <a:ext cx="10173848" cy="440808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4"/>
          </p:nvPr>
        </p:nvSpPr>
        <p:spPr>
          <a:xfrm>
            <a:off x="697876" y="6310276"/>
            <a:ext cx="683339" cy="365125"/>
          </a:xfrm>
          <a:prstGeom prst="rect">
            <a:avLst/>
          </a:prstGeom>
        </p:spPr>
        <p:txBody>
          <a:bodyPr vert="horz" lIns="91440" tIns="45720" rIns="91440" bIns="45720" rtlCol="0" anchor="ctr"/>
          <a:lstStyle>
            <a:lvl1pPr algn="r">
              <a:defRPr sz="900">
                <a:solidFill>
                  <a:schemeClr val="accent1"/>
                </a:solidFill>
              </a:defRPr>
            </a:lvl1pPr>
          </a:lstStyle>
          <a:p>
            <a:fld id="{FFA66215-EA79-476C-9133-848521ABED31}" type="slidenum">
              <a:rPr lang="pt-PT" smtClean="0"/>
              <a:t>‹#›</a:t>
            </a:fld>
            <a:endParaRPr lang="pt-PT"/>
          </a:p>
        </p:txBody>
      </p:sp>
    </p:spTree>
    <p:extLst>
      <p:ext uri="{BB962C8B-B14F-4D97-AF65-F5344CB8AC3E}">
        <p14:creationId xmlns:p14="http://schemas.microsoft.com/office/powerpoint/2010/main" val="1931792268"/>
      </p:ext>
    </p:extLst>
  </p:cSld>
  <p:clrMap bg1="lt1" tx1="dk1" bg2="lt2" tx2="dk2" accent1="accent1" accent2="accent2" accent3="accent3" accent4="accent4" accent5="accent5" accent6="accent6" hlink="hlink" folHlink="folHlink"/>
  <p:sldLayoutIdLst>
    <p:sldLayoutId id="2147483884" r:id="rId1"/>
    <p:sldLayoutId id="2147483885" r:id="rId2"/>
    <p:sldLayoutId id="2147483886" r:id="rId3"/>
    <p:sldLayoutId id="2147483887" r:id="rId4"/>
    <p:sldLayoutId id="2147483888" r:id="rId5"/>
    <p:sldLayoutId id="2147483889" r:id="rId6"/>
    <p:sldLayoutId id="2147483890" r:id="rId7"/>
    <p:sldLayoutId id="2147483891" r:id="rId8"/>
    <p:sldLayoutId id="2147483892" r:id="rId9"/>
    <p:sldLayoutId id="2147483893" r:id="rId10"/>
    <p:sldLayoutId id="2147483894" r:id="rId11"/>
    <p:sldLayoutId id="2147483895" r:id="rId12"/>
    <p:sldLayoutId id="2147483896" r:id="rId13"/>
    <p:sldLayoutId id="2147483897" r:id="rId14"/>
    <p:sldLayoutId id="2147483898" r:id="rId15"/>
    <p:sldLayoutId id="2147483899"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www.parlamento.pt/DeputadoGP/Paginas/Biografia.aspx?BID=2061" TargetMode="External"/><Relationship Id="rId13" Type="http://schemas.openxmlformats.org/officeDocument/2006/relationships/image" Target="../media/image11.png"/><Relationship Id="rId3" Type="http://schemas.openxmlformats.org/officeDocument/2006/relationships/hyperlink" Target="https://www.portugal.gov.pt/pt/gc24/governo/composicao" TargetMode="External"/><Relationship Id="rId7" Type="http://schemas.openxmlformats.org/officeDocument/2006/relationships/hyperlink" Target="https://www.parlamento.pt/DeputadoGP/Paginas/Deputados_ef.aspx" TargetMode="External"/><Relationship Id="rId12" Type="http://schemas.openxmlformats.org/officeDocument/2006/relationships/hyperlink" Target="https://www.parlamento.pt/"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hyperlink" Target="https://www.parlamento.pt/Cidadania/Paginas/DadosAbertos.aspx" TargetMode="External"/><Relationship Id="rId5" Type="http://schemas.openxmlformats.org/officeDocument/2006/relationships/hyperlink" Target="https://www.portugal.gov.pt/" TargetMode="External"/><Relationship Id="rId10" Type="http://schemas.openxmlformats.org/officeDocument/2006/relationships/hyperlink" Target="https://www.parlamento.pt/DeputadoGP/Paginas/RegistoInteresses.aspx?BID=2061" TargetMode="External"/><Relationship Id="rId4" Type="http://schemas.openxmlformats.org/officeDocument/2006/relationships/hyperlink" Target="https://www.portugal.gov.pt/pt/gc24/primeiro-ministro" TargetMode="External"/><Relationship Id="rId9" Type="http://schemas.openxmlformats.org/officeDocument/2006/relationships/hyperlink" Target="https://www.parlamento.pt/DeputadoGP/Paginas/XIIL_RegInteresses.aspx?BID=1561&amp;leg=XIII"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www.base.gov.pt/Base4/pt/detalhe/?type=entidades&amp;id=141" TargetMode="External"/><Relationship Id="rId13" Type="http://schemas.openxmlformats.org/officeDocument/2006/relationships/image" Target="../media/image12.png"/><Relationship Id="rId3" Type="http://schemas.openxmlformats.org/officeDocument/2006/relationships/hyperlink" Target="https://www.base.gov.pt/" TargetMode="External"/><Relationship Id="rId7" Type="http://schemas.openxmlformats.org/officeDocument/2006/relationships/hyperlink" Target="https://www.base.gov.pt/Base4/pt/estatisticas/indicadores-das-entidades-adjudicantes/" TargetMode="External"/><Relationship Id="rId12" Type="http://schemas.openxmlformats.org/officeDocument/2006/relationships/hyperlink" Target="https://www.base.gov.pt/Base4/pt/resultados/?type=doc_documentos&amp;id=2043319&amp;ext=.pdf"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base.gov.pt/Base4/pt/pesquisa/?type=entidades&amp;texto=" TargetMode="External"/><Relationship Id="rId11" Type="http://schemas.openxmlformats.org/officeDocument/2006/relationships/hyperlink" Target="https://www.base.gov.pt/Base4/pt/detalhe/?type=contratos&amp;id=4976641" TargetMode="External"/><Relationship Id="rId5" Type="http://schemas.openxmlformats.org/officeDocument/2006/relationships/hyperlink" Target="https://www.base.gov.pt/Base4/pt/pesquisa/?type=anuncios&amp;texto=&amp;numeroanuncio=&amp;emissora=&amp;desdedatapublicacao=&amp;atedatapublicacao=&amp;desdeprecobase=&amp;ateprecobase=&amp;tipoacto=0&amp;tipomodelo=0&amp;tipocontrato=0&amp;cpv=" TargetMode="External"/><Relationship Id="rId10" Type="http://schemas.openxmlformats.org/officeDocument/2006/relationships/hyperlink" Target="https://www.base.gov.pt/Base4/pt/detalhe/?type=entidades&amp;id=107613" TargetMode="External"/><Relationship Id="rId4" Type="http://schemas.openxmlformats.org/officeDocument/2006/relationships/hyperlink" Target="https://www.base.gov.pt/Base4/pt/pesquisa/?type=contratos&amp;texto=&amp;tipo=0&amp;tipocontrato=0&amp;cpv=&amp;aqinfo=&amp;adjudicante=&amp;adjudicataria=&amp;sel_price=price_c1&amp;desdeprecocontrato=&amp;ateprecocontrato=&amp;desdeprecoefectivo=&amp;ateprecoefectivo=&amp;desdeprazoexecucao=&amp;ateprazoexecucao=&amp;sel_date=date_c1&amp;desdedatacontrato=&amp;atedatacontrato=&amp;desdedatapublicacao=&amp;atedatapublicacao=&amp;desdedatafecho=&amp;atedatafecho=&amp;pais=0&amp;distrito=0&amp;concelho=0" TargetMode="External"/><Relationship Id="rId9" Type="http://schemas.openxmlformats.org/officeDocument/2006/relationships/hyperlink" Target="https://www.base.gov.pt/Base4/pt/detalhe/?type=entidades&amp;id=521362"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publicacoes.mj.pt/Pesquisa.aspx"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hyperlink" Target="https://publicacoes.mj.pt/Index.aspx"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iariodarepublica.pt/dr/pesquisa" TargetMode="External"/><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diariodarepublica.pt/" TargetMode="External"/><Relationship Id="rId5" Type="http://schemas.openxmlformats.org/officeDocument/2006/relationships/hyperlink" Target="https://dre.tretas.org/" TargetMode="External"/><Relationship Id="rId4" Type="http://schemas.openxmlformats.org/officeDocument/2006/relationships/hyperlink" Target="https://diariodarepublica.pt/dr/pesquisa-avancada" TargetMode="Externa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5.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8" Type="http://schemas.openxmlformats.org/officeDocument/2006/relationships/hyperlink" Target="https://portal.oa.pt/media/117834/cdp.pdf" TargetMode="External"/><Relationship Id="rId3" Type="http://schemas.openxmlformats.org/officeDocument/2006/relationships/hyperlink" Target="https://www.google.com/search?q=filetype%3Apdf+site%3Ahttps%3A%2F%2Fwww.occ.pt%2F" TargetMode="External"/><Relationship Id="rId7" Type="http://schemas.openxmlformats.org/officeDocument/2006/relationships/hyperlink" Target="https://portal.oa.pt/media/123496/lista-de-advogados-inscritos-11a-candidatura-nomeacoes.pdf"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www.google.com/search?q=filetype%3Apdf+site%3Ahttps%3A%2F%2Fportal.oa.pt%2F" TargetMode="External"/><Relationship Id="rId5" Type="http://schemas.openxmlformats.org/officeDocument/2006/relationships/hyperlink" Target="https://files.dre.pt/gratuitos/3s/2005/11/2005d211s000.pdf" TargetMode="External"/><Relationship Id="rId4" Type="http://schemas.openxmlformats.org/officeDocument/2006/relationships/hyperlink" Target="https://www.occ.pt/fotos/editor2/caderno1.pdf"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www.pesquisabenspenhorados.com/" TargetMode="External"/><Relationship Id="rId3" Type="http://schemas.openxmlformats.org/officeDocument/2006/relationships/hyperlink" Target="https://igf.gov.pt/subvencoes-publicas" TargetMode="External"/><Relationship Id="rId7" Type="http://schemas.openxmlformats.org/officeDocument/2006/relationships/hyperlink" Target="https://static.portaldasfinancas.gov.pt/app/devedores_static/de-devedores.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www.seg-social.pt/lista-de-devedores-na-seguranca-social" TargetMode="External"/><Relationship Id="rId5" Type="http://schemas.openxmlformats.org/officeDocument/2006/relationships/hyperlink" Target="https://www.citius.mj.pt/portal/consultas/ConsultasVenda.aspx" TargetMode="External"/><Relationship Id="rId4" Type="http://schemas.openxmlformats.org/officeDocument/2006/relationships/hyperlink" Target="https://www.citius.mj.pt/portal/execucoes/listapublicaexecucoes.aspx" TargetMode="External"/><Relationship Id="rId9" Type="http://schemas.openxmlformats.org/officeDocument/2006/relationships/hyperlink" Target="https://www.penhorado.pt/"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hyperlink" Target="https://lei.bloomberg.com/gleifs/view/98450003D89B3DF1AW60?utm_source=chatgpt.co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elpais.com/internacional/2025-02-28/los-negocios-de-la-empresa-familiar-acorralan-al-primer-ministro-de-portugal.html?utm_source=chatgpt.com"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iberinform.pt/empresa/24946732/spinumviva-lda"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8" Type="http://schemas.openxmlformats.org/officeDocument/2006/relationships/hyperlink" Target="https://www.infoempresas.com.pt/Empresa_SPINUMVIVA.html" TargetMode="External"/><Relationship Id="rId3" Type="http://schemas.openxmlformats.org/officeDocument/2006/relationships/hyperlink" Target="https://ugc.production.linktr.ee/10f7ce97-fab6-4292-af20-e90d4c7233c0_Pacto-Social-VitaX.pdf" TargetMode="External"/><Relationship Id="rId7" Type="http://schemas.openxmlformats.org/officeDocument/2006/relationships/hyperlink" Target="https://www.einforma.pt/servlet/app/portal/ENTP/servlet/app/prod/ETIQUETA_EMPRESA/nif/516195174"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www.doutorfinancas.pt/empresas/como-obter-informacoes-sobre-uma-empresa/" TargetMode="External"/><Relationship Id="rId11" Type="http://schemas.openxmlformats.org/officeDocument/2006/relationships/image" Target="../media/image21.svg"/><Relationship Id="rId5" Type="http://schemas.openxmlformats.org/officeDocument/2006/relationships/hyperlink" Target="https://www.racius.com/spinumviva-lda/" TargetMode="External"/><Relationship Id="rId10" Type="http://schemas.openxmlformats.org/officeDocument/2006/relationships/image" Target="../media/image20.png"/><Relationship Id="rId4" Type="http://schemas.openxmlformats.org/officeDocument/2006/relationships/hyperlink" Target="https://x.com/donocooperativa/status/1893377221777104959" TargetMode="External"/><Relationship Id="rId9" Type="http://schemas.openxmlformats.org/officeDocument/2006/relationships/hyperlink" Target="https://www.infoempresas.com.pt/Empresa_SPINUMVIVA.html#REGISTRO"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gif"/><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cibercrime.ministeriopublico.pt/" TargetMode="External"/><Relationship Id="rId3" Type="http://schemas.openxmlformats.org/officeDocument/2006/relationships/hyperlink" Target="https://www.anacom.pt/render.jsp?categoryId=345750" TargetMode="External"/><Relationship Id="rId7" Type="http://schemas.openxmlformats.org/officeDocument/2006/relationships/hyperlink" Target="https://www.policiajudiciaria.pt/unc3t/" TargetMode="External"/><Relationship Id="rId2" Type="http://schemas.openxmlformats.org/officeDocument/2006/relationships/hyperlink" Target="https://dre.pt/dre/detalhe/decreto-lei/65-2021-168697988" TargetMode="External"/><Relationship Id="rId1" Type="http://schemas.openxmlformats.org/officeDocument/2006/relationships/slideLayout" Target="../slideLayouts/slideLayout2.xml"/><Relationship Id="rId6" Type="http://schemas.openxmlformats.org/officeDocument/2006/relationships/hyperlink" Target="https://www.cncs.gov.pt/pt/certpt/" TargetMode="External"/><Relationship Id="rId5" Type="http://schemas.openxmlformats.org/officeDocument/2006/relationships/hyperlink" Target="https://www.cncs.gov.pt/pt/notificacao-incidentes/" TargetMode="External"/><Relationship Id="rId4" Type="http://schemas.openxmlformats.org/officeDocument/2006/relationships/hyperlink" Target="https://www.cncs.gov.pt/"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6">
            <a:extLst>
              <a:ext uri="{FF2B5EF4-FFF2-40B4-BE49-F238E27FC236}">
                <a16:creationId xmlns:a16="http://schemas.microsoft.com/office/drawing/2014/main" id="{EA3CBCB0-7868-0066-8C9A-6E91110A0AD5}"/>
              </a:ext>
            </a:extLst>
          </p:cNvPr>
          <p:cNvSpPr txBox="1">
            <a:spLocks/>
          </p:cNvSpPr>
          <p:nvPr/>
        </p:nvSpPr>
        <p:spPr>
          <a:xfrm>
            <a:off x="697876" y="5423757"/>
            <a:ext cx="8455649" cy="546756"/>
          </a:xfrm>
          <a:prstGeom prst="rect">
            <a:avLst/>
          </a:prstGeom>
        </p:spPr>
        <p:txBody>
          <a:bodyPr vert="horz" lIns="91440" tIns="45720" rIns="91440" bIns="45720" rtlCol="0" anchor="t">
            <a:noAutofit/>
          </a:bodyPr>
          <a:lstStyle>
            <a:lvl1pPr marL="0" indent="0" algn="r" defTabSz="457200" rtl="0" eaLnBrk="1" latinLnBrk="0" hangingPunct="1">
              <a:spcBef>
                <a:spcPts val="1000"/>
              </a:spcBef>
              <a:spcAft>
                <a:spcPts val="0"/>
              </a:spcAft>
              <a:buClr>
                <a:schemeClr val="accent1"/>
              </a:buClr>
              <a:buSzPct val="80000"/>
              <a:buFont typeface="Wingdings 3" charset="2"/>
              <a:buNone/>
              <a:defRPr sz="1800" kern="1200">
                <a:solidFill>
                  <a:schemeClr val="tx1">
                    <a:lumMod val="50000"/>
                    <a:lumOff val="5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kern="1200">
                <a:solidFill>
                  <a:schemeClr val="tx1">
                    <a:tint val="75000"/>
                  </a:schemeClr>
                </a:solidFill>
                <a:latin typeface="+mn-lt"/>
                <a:ea typeface="+mn-ea"/>
                <a:cs typeface="+mn-cs"/>
              </a:defRPr>
            </a:lvl9pPr>
          </a:lstStyle>
          <a:p>
            <a:r>
              <a:rPr lang="en-US" sz="2000" dirty="0">
                <a:solidFill>
                  <a:schemeClr val="accent1"/>
                </a:solidFill>
                <a:latin typeface="+mj-lt"/>
                <a:ea typeface="+mj-ea"/>
                <a:cs typeface="+mj-cs"/>
              </a:rPr>
              <a:t>BLACK MOUNTAIN EDITION</a:t>
            </a:r>
            <a:endParaRPr lang="pt-PT" sz="2000" dirty="0">
              <a:solidFill>
                <a:schemeClr val="accent1"/>
              </a:solidFill>
              <a:latin typeface="+mj-lt"/>
              <a:ea typeface="+mj-ea"/>
              <a:cs typeface="+mj-cs"/>
            </a:endParaRPr>
          </a:p>
        </p:txBody>
      </p:sp>
      <p:sp>
        <p:nvSpPr>
          <p:cNvPr id="2" name="Title 1">
            <a:extLst>
              <a:ext uri="{FF2B5EF4-FFF2-40B4-BE49-F238E27FC236}">
                <a16:creationId xmlns:a16="http://schemas.microsoft.com/office/drawing/2014/main" id="{9B742D1E-3E0F-FF18-6CD0-7F6C62B40614}"/>
              </a:ext>
            </a:extLst>
          </p:cNvPr>
          <p:cNvSpPr txBox="1">
            <a:spLocks/>
          </p:cNvSpPr>
          <p:nvPr/>
        </p:nvSpPr>
        <p:spPr>
          <a:xfrm>
            <a:off x="697876" y="2509309"/>
            <a:ext cx="10142722" cy="1646302"/>
          </a:xfrm>
          <a:prstGeom prst="rect">
            <a:avLst/>
          </a:prstGeom>
        </p:spPr>
        <p:txBody>
          <a:bodyPr vert="horz" lIns="91440" tIns="45720" rIns="91440" bIns="45720" rtlCol="0" anchor="b">
            <a:noAutofit/>
          </a:bodyPr>
          <a:lstStyle>
            <a:lvl1pPr algn="r" defTabSz="457200" rtl="0" eaLnBrk="1" latinLnBrk="0" hangingPunct="1">
              <a:spcBef>
                <a:spcPct val="0"/>
              </a:spcBef>
              <a:buNone/>
              <a:defRPr sz="54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dirty="0"/>
              <a:t>Private Business, Public Fallout: How OSINT Took Down Portugal's Government</a:t>
            </a:r>
          </a:p>
        </p:txBody>
      </p:sp>
      <p:sp>
        <p:nvSpPr>
          <p:cNvPr id="11" name="Subtitle 2">
            <a:extLst>
              <a:ext uri="{FF2B5EF4-FFF2-40B4-BE49-F238E27FC236}">
                <a16:creationId xmlns:a16="http://schemas.microsoft.com/office/drawing/2014/main" id="{E181C90A-4E4D-FFE3-B48A-516A8F6645EA}"/>
              </a:ext>
            </a:extLst>
          </p:cNvPr>
          <p:cNvSpPr>
            <a:spLocks noGrp="1"/>
          </p:cNvSpPr>
          <p:nvPr>
            <p:ph type="subTitle" idx="1"/>
          </p:nvPr>
        </p:nvSpPr>
        <p:spPr>
          <a:xfrm>
            <a:off x="697876" y="4050833"/>
            <a:ext cx="10142722" cy="1096899"/>
          </a:xfrm>
        </p:spPr>
        <p:txBody>
          <a:bodyPr>
            <a:normAutofit/>
          </a:bodyPr>
          <a:lstStyle/>
          <a:p>
            <a:pPr algn="l"/>
            <a:r>
              <a:rPr lang="en-US" sz="2800" dirty="0"/>
              <a:t>OPOSEC - 2025</a:t>
            </a:r>
          </a:p>
        </p:txBody>
      </p:sp>
    </p:spTree>
    <p:extLst>
      <p:ext uri="{BB962C8B-B14F-4D97-AF65-F5344CB8AC3E}">
        <p14:creationId xmlns:p14="http://schemas.microsoft.com/office/powerpoint/2010/main" val="1069147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r>
              <a:rPr lang="pt-PT" sz="3200" dirty="0"/>
              <a:t>Membros do Governo/Parlamento</a:t>
            </a:r>
            <a:endParaRPr lang="en-US" dirty="0"/>
          </a:p>
        </p:txBody>
      </p:sp>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3389026733"/>
              </p:ext>
            </p:extLst>
          </p:nvPr>
        </p:nvGraphicFramePr>
        <p:xfrm>
          <a:off x="666750" y="1587381"/>
          <a:ext cx="10174288" cy="2310612"/>
        </p:xfrm>
        <a:graphic>
          <a:graphicData uri="http://schemas.openxmlformats.org/drawingml/2006/table">
            <a:tbl>
              <a:tblPr firstRow="1" bandRow="1">
                <a:tableStyleId>{5C22544A-7EE6-4342-B048-85BDC9FD1C3A}</a:tableStyleId>
              </a:tblPr>
              <a:tblGrid>
                <a:gridCol w="1944475">
                  <a:extLst>
                    <a:ext uri="{9D8B030D-6E8A-4147-A177-3AD203B41FA5}">
                      <a16:colId xmlns:a16="http://schemas.microsoft.com/office/drawing/2014/main" val="4289972319"/>
                    </a:ext>
                  </a:extLst>
                </a:gridCol>
                <a:gridCol w="8229813">
                  <a:extLst>
                    <a:ext uri="{9D8B030D-6E8A-4147-A177-3AD203B41FA5}">
                      <a16:colId xmlns:a16="http://schemas.microsoft.com/office/drawing/2014/main" val="2619954489"/>
                    </a:ext>
                  </a:extLst>
                </a:gridCol>
              </a:tblGrid>
              <a:tr h="435139">
                <a:tc>
                  <a:txBody>
                    <a:bodyPr/>
                    <a:lstStyle/>
                    <a:p>
                      <a:pPr algn="l"/>
                      <a:r>
                        <a:rPr lang="pt-PT" noProof="0" dirty="0"/>
                        <a:t>Portal</a:t>
                      </a:r>
                    </a:p>
                  </a:txBody>
                  <a:tcPr anchor="ctr"/>
                </a:tc>
                <a:tc>
                  <a:txBody>
                    <a:bodyPr/>
                    <a:lstStyle/>
                    <a:p>
                      <a:pPr algn="l"/>
                      <a:r>
                        <a:rPr lang="pt-PT" noProof="0" dirty="0"/>
                        <a:t>Portal do Governo</a:t>
                      </a:r>
                    </a:p>
                  </a:txBody>
                  <a:tcPr anchor="ctr"/>
                </a:tc>
                <a:extLst>
                  <a:ext uri="{0D108BD9-81ED-4DB2-BD59-A6C34878D82A}">
                    <a16:rowId xmlns:a16="http://schemas.microsoft.com/office/drawing/2014/main" val="2389528094"/>
                  </a:ext>
                </a:extLst>
              </a:tr>
              <a:tr h="1597468">
                <a:tc>
                  <a:txBody>
                    <a:bodyPr/>
                    <a:lstStyle/>
                    <a:p>
                      <a:pPr>
                        <a:lnSpc>
                          <a:spcPct val="150000"/>
                        </a:lnSpc>
                      </a:pPr>
                      <a:endParaRPr lang="pt-PT" noProof="0" dirty="0"/>
                    </a:p>
                  </a:txBody>
                  <a:tcPr>
                    <a:noFill/>
                  </a:tcPr>
                </a:tc>
                <a:tc>
                  <a:txBody>
                    <a:bodyPr/>
                    <a:lstStyle/>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Membros do Governo (</a:t>
                      </a:r>
                      <a:r>
                        <a:rPr lang="pt-PT" sz="1600" kern="1200" noProof="0" dirty="0">
                          <a:solidFill>
                            <a:schemeClr val="dk1"/>
                          </a:solidFill>
                          <a:latin typeface="+mn-lt"/>
                          <a:ea typeface="+mn-ea"/>
                          <a:cs typeface="+mn-cs"/>
                          <a:hlinkClick r:id="rId3"/>
                        </a:rPr>
                        <a:t>link</a:t>
                      </a:r>
                      <a:r>
                        <a:rPr lang="pt-PT" sz="1600" kern="1200" noProof="0" dirty="0">
                          <a:solidFill>
                            <a:schemeClr val="dk1"/>
                          </a:solidFill>
                          <a:latin typeface="+mn-lt"/>
                          <a:ea typeface="+mn-ea"/>
                          <a:cs typeface="+mn-cs"/>
                        </a:rPr>
                        <a:t>)</a:t>
                      </a:r>
                    </a:p>
                    <a:p>
                      <a:pPr marL="742950" lvl="1"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Primeiro-Ministro (</a:t>
                      </a:r>
                      <a:r>
                        <a:rPr lang="pt-PT" sz="1600" kern="1200" noProof="0" dirty="0">
                          <a:solidFill>
                            <a:schemeClr val="dk1"/>
                          </a:solidFill>
                          <a:latin typeface="+mn-lt"/>
                          <a:ea typeface="+mn-ea"/>
                          <a:cs typeface="+mn-cs"/>
                          <a:hlinkClick r:id="rId4"/>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Redes sociais</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pt-PT" sz="1600" kern="1200" noProof="0" dirty="0">
                        <a:solidFill>
                          <a:schemeClr val="dk1"/>
                        </a:solidFill>
                        <a:latin typeface="+mn-lt"/>
                        <a:ea typeface="+mn-ea"/>
                        <a:cs typeface="+mn-cs"/>
                      </a:endParaRP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pt-PT" sz="160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pic>
        <p:nvPicPr>
          <p:cNvPr id="11" name="Picture 10">
            <a:hlinkClick r:id="rId5"/>
            <a:extLst>
              <a:ext uri="{FF2B5EF4-FFF2-40B4-BE49-F238E27FC236}">
                <a16:creationId xmlns:a16="http://schemas.microsoft.com/office/drawing/2014/main" id="{66A75B9C-C808-F825-A852-F1640FE81C69}"/>
              </a:ext>
            </a:extLst>
          </p:cNvPr>
          <p:cNvPicPr>
            <a:picLocks noChangeAspect="1"/>
          </p:cNvPicPr>
          <p:nvPr/>
        </p:nvPicPr>
        <p:blipFill>
          <a:blip r:embed="rId6"/>
          <a:stretch>
            <a:fillRect/>
          </a:stretch>
        </p:blipFill>
        <p:spPr>
          <a:xfrm>
            <a:off x="847013" y="2252866"/>
            <a:ext cx="1560413" cy="1457528"/>
          </a:xfrm>
          <a:prstGeom prst="rect">
            <a:avLst/>
          </a:prstGeom>
        </p:spPr>
      </p:pic>
      <p:graphicFrame>
        <p:nvGraphicFramePr>
          <p:cNvPr id="12" name="Table 5">
            <a:extLst>
              <a:ext uri="{FF2B5EF4-FFF2-40B4-BE49-F238E27FC236}">
                <a16:creationId xmlns:a16="http://schemas.microsoft.com/office/drawing/2014/main" id="{4604D51E-4211-03F0-278A-640A72AE8AD0}"/>
              </a:ext>
            </a:extLst>
          </p:cNvPr>
          <p:cNvGraphicFramePr>
            <a:graphicFrameLocks/>
          </p:cNvGraphicFramePr>
          <p:nvPr>
            <p:extLst>
              <p:ext uri="{D42A27DB-BD31-4B8C-83A1-F6EECF244321}">
                <p14:modId xmlns:p14="http://schemas.microsoft.com/office/powerpoint/2010/main" val="1651567014"/>
              </p:ext>
            </p:extLst>
          </p:nvPr>
        </p:nvGraphicFramePr>
        <p:xfrm>
          <a:off x="677334" y="3999664"/>
          <a:ext cx="10174288" cy="2310612"/>
        </p:xfrm>
        <a:graphic>
          <a:graphicData uri="http://schemas.openxmlformats.org/drawingml/2006/table">
            <a:tbl>
              <a:tblPr firstRow="1" bandRow="1">
                <a:tableStyleId>{5C22544A-7EE6-4342-B048-85BDC9FD1C3A}</a:tableStyleId>
              </a:tblPr>
              <a:tblGrid>
                <a:gridCol w="1944475">
                  <a:extLst>
                    <a:ext uri="{9D8B030D-6E8A-4147-A177-3AD203B41FA5}">
                      <a16:colId xmlns:a16="http://schemas.microsoft.com/office/drawing/2014/main" val="4289972319"/>
                    </a:ext>
                  </a:extLst>
                </a:gridCol>
                <a:gridCol w="8229813">
                  <a:extLst>
                    <a:ext uri="{9D8B030D-6E8A-4147-A177-3AD203B41FA5}">
                      <a16:colId xmlns:a16="http://schemas.microsoft.com/office/drawing/2014/main" val="2619954489"/>
                    </a:ext>
                  </a:extLst>
                </a:gridCol>
              </a:tblGrid>
              <a:tr h="435139">
                <a:tc>
                  <a:txBody>
                    <a:bodyPr/>
                    <a:lstStyle/>
                    <a:p>
                      <a:pPr algn="l"/>
                      <a:r>
                        <a:rPr lang="pt-PT" noProof="0" dirty="0"/>
                        <a:t>Portal</a:t>
                      </a:r>
                    </a:p>
                  </a:txBody>
                  <a:tcPr anchor="ctr"/>
                </a:tc>
                <a:tc>
                  <a:txBody>
                    <a:bodyPr/>
                    <a:lstStyle/>
                    <a:p>
                      <a:pPr algn="l"/>
                      <a:r>
                        <a:rPr lang="pt-PT" noProof="0" dirty="0"/>
                        <a:t>Portal da Assembleia da República</a:t>
                      </a:r>
                    </a:p>
                  </a:txBody>
                  <a:tcPr anchor="ctr"/>
                </a:tc>
                <a:extLst>
                  <a:ext uri="{0D108BD9-81ED-4DB2-BD59-A6C34878D82A}">
                    <a16:rowId xmlns:a16="http://schemas.microsoft.com/office/drawing/2014/main" val="2389528094"/>
                  </a:ext>
                </a:extLst>
              </a:tr>
              <a:tr h="1597468">
                <a:tc>
                  <a:txBody>
                    <a:bodyPr/>
                    <a:lstStyle/>
                    <a:p>
                      <a:pPr>
                        <a:lnSpc>
                          <a:spcPct val="150000"/>
                        </a:lnSpc>
                      </a:pPr>
                      <a:endParaRPr lang="pt-PT" noProof="0" dirty="0"/>
                    </a:p>
                  </a:txBody>
                  <a:tcPr>
                    <a:noFill/>
                  </a:tcPr>
                </a:tc>
                <a:tc>
                  <a:txBody>
                    <a:bodyPr/>
                    <a:lstStyle/>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Deputados em funções (</a:t>
                      </a:r>
                      <a:r>
                        <a:rPr lang="pt-PT" sz="1600" kern="1200" noProof="0" dirty="0">
                          <a:solidFill>
                            <a:schemeClr val="dk1"/>
                          </a:solidFill>
                          <a:latin typeface="+mn-lt"/>
                          <a:ea typeface="+mn-ea"/>
                          <a:cs typeface="+mn-cs"/>
                          <a:hlinkClick r:id="rId7"/>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Informação Pessoal (</a:t>
                      </a:r>
                      <a:r>
                        <a:rPr lang="pt-PT" sz="1600" kern="1200" noProof="0" dirty="0">
                          <a:solidFill>
                            <a:schemeClr val="dk1"/>
                          </a:solidFill>
                          <a:latin typeface="+mn-lt"/>
                          <a:ea typeface="+mn-ea"/>
                          <a:cs typeface="+mn-cs"/>
                          <a:hlinkClick r:id="rId8"/>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Registo de interesses (</a:t>
                      </a:r>
                      <a:r>
                        <a:rPr lang="pt-PT" sz="1600" kern="1200" noProof="0" dirty="0">
                          <a:solidFill>
                            <a:schemeClr val="dk1"/>
                          </a:solidFill>
                          <a:latin typeface="+mn-lt"/>
                          <a:ea typeface="+mn-ea"/>
                          <a:cs typeface="+mn-cs"/>
                          <a:hlinkClick r:id="rId9"/>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Participação em empresas (</a:t>
                      </a:r>
                      <a:r>
                        <a:rPr lang="pt-PT" sz="1600" kern="1200" noProof="0" dirty="0">
                          <a:solidFill>
                            <a:schemeClr val="dk1"/>
                          </a:solidFill>
                          <a:latin typeface="+mn-lt"/>
                          <a:ea typeface="+mn-ea"/>
                          <a:cs typeface="+mn-cs"/>
                          <a:hlinkClick r:id="rId10"/>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Dados Abertos (</a:t>
                      </a:r>
                      <a:r>
                        <a:rPr lang="pt-PT" sz="1600" kern="1200" noProof="0" dirty="0">
                          <a:solidFill>
                            <a:schemeClr val="dk1"/>
                          </a:solidFill>
                          <a:latin typeface="+mn-lt"/>
                          <a:ea typeface="+mn-ea"/>
                          <a:cs typeface="+mn-cs"/>
                          <a:hlinkClick r:id="rId11"/>
                        </a:rPr>
                        <a:t>link</a:t>
                      </a:r>
                      <a:r>
                        <a:rPr lang="pt-PT" sz="1600" kern="1200" noProof="0" dirty="0">
                          <a:solidFill>
                            <a:schemeClr val="dk1"/>
                          </a:solidFill>
                          <a:latin typeface="+mn-lt"/>
                          <a:ea typeface="+mn-ea"/>
                          <a:cs typeface="+mn-cs"/>
                        </a:rPr>
                        <a:t>)</a:t>
                      </a:r>
                    </a:p>
                  </a:txBody>
                  <a:tcPr>
                    <a:noFill/>
                  </a:tcPr>
                </a:tc>
                <a:extLst>
                  <a:ext uri="{0D108BD9-81ED-4DB2-BD59-A6C34878D82A}">
                    <a16:rowId xmlns:a16="http://schemas.microsoft.com/office/drawing/2014/main" val="3288223916"/>
                  </a:ext>
                </a:extLst>
              </a:tr>
            </a:tbl>
          </a:graphicData>
        </a:graphic>
      </p:graphicFrame>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10</a:t>
            </a:fld>
            <a:endParaRPr lang="pt-PT" dirty="0"/>
          </a:p>
        </p:txBody>
      </p:sp>
      <p:pic>
        <p:nvPicPr>
          <p:cNvPr id="10" name="Picture 9">
            <a:hlinkClick r:id="rId12"/>
            <a:extLst>
              <a:ext uri="{FF2B5EF4-FFF2-40B4-BE49-F238E27FC236}">
                <a16:creationId xmlns:a16="http://schemas.microsoft.com/office/drawing/2014/main" id="{7C55F2FB-23C2-FD72-D769-FC3365D0701B}"/>
              </a:ext>
            </a:extLst>
          </p:cNvPr>
          <p:cNvPicPr>
            <a:picLocks noChangeAspect="1"/>
          </p:cNvPicPr>
          <p:nvPr/>
        </p:nvPicPr>
        <p:blipFill>
          <a:blip r:embed="rId13"/>
          <a:stretch>
            <a:fillRect/>
          </a:stretch>
        </p:blipFill>
        <p:spPr>
          <a:xfrm>
            <a:off x="847013" y="4618337"/>
            <a:ext cx="1560413" cy="1457528"/>
          </a:xfrm>
          <a:prstGeom prst="rect">
            <a:avLst/>
          </a:prstGeom>
        </p:spPr>
      </p:pic>
      <p:sp>
        <p:nvSpPr>
          <p:cNvPr id="3" name="Arrow: Right 2">
            <a:extLst>
              <a:ext uri="{FF2B5EF4-FFF2-40B4-BE49-F238E27FC236}">
                <a16:creationId xmlns:a16="http://schemas.microsoft.com/office/drawing/2014/main" id="{62A64B11-6119-944A-5D41-7F8E0F38411A}"/>
              </a:ext>
            </a:extLst>
          </p:cNvPr>
          <p:cNvSpPr/>
          <p:nvPr/>
        </p:nvSpPr>
        <p:spPr>
          <a:xfrm>
            <a:off x="5637930" y="2562000"/>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Arrow: Right 3">
            <a:extLst>
              <a:ext uri="{FF2B5EF4-FFF2-40B4-BE49-F238E27FC236}">
                <a16:creationId xmlns:a16="http://schemas.microsoft.com/office/drawing/2014/main" id="{8F222859-C186-A80B-FD96-DA39597E39BA}"/>
              </a:ext>
            </a:extLst>
          </p:cNvPr>
          <p:cNvSpPr/>
          <p:nvPr/>
        </p:nvSpPr>
        <p:spPr>
          <a:xfrm>
            <a:off x="5344452" y="4974629"/>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Arrow: Right 5">
            <a:extLst>
              <a:ext uri="{FF2B5EF4-FFF2-40B4-BE49-F238E27FC236}">
                <a16:creationId xmlns:a16="http://schemas.microsoft.com/office/drawing/2014/main" id="{E865079C-8D67-98FC-7021-A4BEBD165785}"/>
              </a:ext>
            </a:extLst>
          </p:cNvPr>
          <p:cNvSpPr/>
          <p:nvPr/>
        </p:nvSpPr>
        <p:spPr>
          <a:xfrm>
            <a:off x="5518623" y="5319669"/>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Arrow: Right 6">
            <a:extLst>
              <a:ext uri="{FF2B5EF4-FFF2-40B4-BE49-F238E27FC236}">
                <a16:creationId xmlns:a16="http://schemas.microsoft.com/office/drawing/2014/main" id="{003B2199-DE62-6521-1078-8B0634489EAB}"/>
              </a:ext>
            </a:extLst>
          </p:cNvPr>
          <p:cNvSpPr/>
          <p:nvPr/>
        </p:nvSpPr>
        <p:spPr>
          <a:xfrm>
            <a:off x="5986272" y="5694862"/>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868231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3172848097"/>
              </p:ext>
            </p:extLst>
          </p:nvPr>
        </p:nvGraphicFramePr>
        <p:xfrm>
          <a:off x="666750" y="1587381"/>
          <a:ext cx="10174288" cy="4760632"/>
        </p:xfrm>
        <a:graphic>
          <a:graphicData uri="http://schemas.openxmlformats.org/drawingml/2006/table">
            <a:tbl>
              <a:tblPr firstRow="1" bandRow="1">
                <a:tableStyleId>{5C22544A-7EE6-4342-B048-85BDC9FD1C3A}</a:tableStyleId>
              </a:tblPr>
              <a:tblGrid>
                <a:gridCol w="1944475">
                  <a:extLst>
                    <a:ext uri="{9D8B030D-6E8A-4147-A177-3AD203B41FA5}">
                      <a16:colId xmlns:a16="http://schemas.microsoft.com/office/drawing/2014/main" val="4289972319"/>
                    </a:ext>
                  </a:extLst>
                </a:gridCol>
                <a:gridCol w="8229813">
                  <a:extLst>
                    <a:ext uri="{9D8B030D-6E8A-4147-A177-3AD203B41FA5}">
                      <a16:colId xmlns:a16="http://schemas.microsoft.com/office/drawing/2014/main" val="2619954489"/>
                    </a:ext>
                  </a:extLst>
                </a:gridCol>
              </a:tblGrid>
              <a:tr h="435139">
                <a:tc>
                  <a:txBody>
                    <a:bodyPr/>
                    <a:lstStyle/>
                    <a:p>
                      <a:pPr algn="l"/>
                      <a:r>
                        <a:rPr lang="pt-PT" noProof="0" dirty="0"/>
                        <a:t>Portal</a:t>
                      </a:r>
                    </a:p>
                  </a:txBody>
                  <a:tcPr anchor="ctr"/>
                </a:tc>
                <a:tc>
                  <a:txBody>
                    <a:bodyPr/>
                    <a:lstStyle/>
                    <a:p>
                      <a:pPr algn="l"/>
                      <a:r>
                        <a:rPr lang="pt-PT" noProof="0" dirty="0"/>
                        <a:t>Portal BASE</a:t>
                      </a:r>
                    </a:p>
                  </a:txBody>
                  <a:tcPr anchor="ctr"/>
                </a:tc>
                <a:extLst>
                  <a:ext uri="{0D108BD9-81ED-4DB2-BD59-A6C34878D82A}">
                    <a16:rowId xmlns:a16="http://schemas.microsoft.com/office/drawing/2014/main" val="2389528094"/>
                  </a:ext>
                </a:extLst>
              </a:tr>
              <a:tr h="1597468">
                <a:tc>
                  <a:txBody>
                    <a:bodyPr/>
                    <a:lstStyle/>
                    <a:p>
                      <a:pPr>
                        <a:lnSpc>
                          <a:spcPct val="150000"/>
                        </a:lnSpc>
                      </a:pPr>
                      <a:endParaRPr lang="pt-PT" noProof="0" dirty="0"/>
                    </a:p>
                  </a:txBody>
                  <a:tcPr>
                    <a:noFill/>
                  </a:tcPr>
                </a:tc>
                <a:tc>
                  <a:txBody>
                    <a:bodyPr/>
                    <a:lstStyle/>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O Portal BASE centraliza a informação sobre os contratos públicos </a:t>
                      </a:r>
                      <a:r>
                        <a:rPr lang="en-US" sz="1600" kern="1200" noProof="0" dirty="0">
                          <a:solidFill>
                            <a:schemeClr val="dk1"/>
                          </a:solidFill>
                          <a:latin typeface="+mn-lt"/>
                          <a:ea typeface="+mn-ea"/>
                          <a:cs typeface="+mn-cs"/>
                        </a:rPr>
                        <a:t>(</a:t>
                      </a:r>
                      <a:r>
                        <a:rPr lang="en-US" sz="1600" kern="1200" noProof="0" dirty="0">
                          <a:solidFill>
                            <a:schemeClr val="dk1"/>
                          </a:solidFill>
                          <a:latin typeface="+mn-lt"/>
                          <a:ea typeface="+mn-ea"/>
                          <a:cs typeface="+mn-cs"/>
                          <a:hlinkClick r:id="rId3"/>
                        </a:rPr>
                        <a:t>link</a:t>
                      </a:r>
                      <a:r>
                        <a:rPr lang="en-US" sz="1600" kern="1200" noProof="0" dirty="0">
                          <a:solidFill>
                            <a:schemeClr val="dk1"/>
                          </a:solidFill>
                          <a:latin typeface="+mn-lt"/>
                          <a:ea typeface="+mn-ea"/>
                          <a:cs typeface="+mn-cs"/>
                        </a:rPr>
                        <a:t>)</a:t>
                      </a:r>
                      <a:endParaRPr lang="pt-PT" sz="1600" kern="1200" noProof="0" dirty="0">
                        <a:solidFill>
                          <a:schemeClr val="dk1"/>
                        </a:solidFill>
                        <a:latin typeface="+mn-lt"/>
                        <a:ea typeface="+mn-ea"/>
                        <a:cs typeface="+mn-cs"/>
                      </a:endParaRP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Contratos (</a:t>
                      </a:r>
                      <a:r>
                        <a:rPr lang="pt-PT" sz="1600" kern="1200" noProof="0" dirty="0">
                          <a:solidFill>
                            <a:schemeClr val="dk1"/>
                          </a:solidFill>
                          <a:latin typeface="+mn-lt"/>
                          <a:ea typeface="+mn-ea"/>
                          <a:cs typeface="+mn-cs"/>
                          <a:hlinkClick r:id="rId4"/>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Anúncios (</a:t>
                      </a:r>
                      <a:r>
                        <a:rPr lang="pt-PT" sz="1600" kern="1200" noProof="0" dirty="0">
                          <a:solidFill>
                            <a:schemeClr val="dk1"/>
                          </a:solidFill>
                          <a:latin typeface="+mn-lt"/>
                          <a:ea typeface="+mn-ea"/>
                          <a:cs typeface="+mn-cs"/>
                          <a:hlinkClick r:id="rId5"/>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Entidades (</a:t>
                      </a:r>
                      <a:r>
                        <a:rPr lang="pt-PT" sz="1600" kern="1200" noProof="0" dirty="0">
                          <a:solidFill>
                            <a:schemeClr val="dk1"/>
                          </a:solidFill>
                          <a:latin typeface="+mn-lt"/>
                          <a:ea typeface="+mn-ea"/>
                          <a:cs typeface="+mn-cs"/>
                          <a:hlinkClick r:id="rId6"/>
                        </a:rPr>
                        <a:t>link</a:t>
                      </a:r>
                      <a:r>
                        <a:rPr lang="pt-PT" sz="1600" kern="1200" noProof="0" dirty="0">
                          <a:solidFill>
                            <a:schemeClr val="dk1"/>
                          </a:solidFill>
                          <a:latin typeface="+mn-lt"/>
                          <a:ea typeface="+mn-ea"/>
                          <a:cs typeface="+mn-cs"/>
                        </a:rPr>
                        <a:t>)</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Empresas e Pessoas</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Indicadores (</a:t>
                      </a:r>
                      <a:r>
                        <a:rPr lang="pt-PT" sz="1600" kern="1200" noProof="0" dirty="0">
                          <a:solidFill>
                            <a:schemeClr val="dk1"/>
                          </a:solidFill>
                          <a:latin typeface="+mn-lt"/>
                          <a:ea typeface="+mn-ea"/>
                          <a:cs typeface="+mn-cs"/>
                          <a:hlinkClick r:id="rId7"/>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Exemplos</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Assembleia da República – </a:t>
                      </a:r>
                      <a:r>
                        <a:rPr lang="pt-PT" sz="1600" dirty="0"/>
                        <a:t>600054128</a:t>
                      </a:r>
                      <a:r>
                        <a:rPr lang="pt-PT" sz="1600" kern="1200" noProof="0" dirty="0">
                          <a:solidFill>
                            <a:schemeClr val="dk1"/>
                          </a:solidFill>
                          <a:latin typeface="+mn-lt"/>
                          <a:ea typeface="+mn-ea"/>
                          <a:cs typeface="+mn-cs"/>
                        </a:rPr>
                        <a:t> (</a:t>
                      </a:r>
                      <a:r>
                        <a:rPr lang="pt-PT" sz="1600" kern="1200" noProof="0" dirty="0">
                          <a:solidFill>
                            <a:schemeClr val="dk1"/>
                          </a:solidFill>
                          <a:latin typeface="+mn-lt"/>
                          <a:ea typeface="+mn-ea"/>
                          <a:cs typeface="+mn-cs"/>
                          <a:hlinkClick r:id="rId8"/>
                        </a:rPr>
                        <a:t>link</a:t>
                      </a:r>
                      <a:r>
                        <a:rPr lang="pt-PT" sz="1600" kern="1200" noProof="0" dirty="0">
                          <a:solidFill>
                            <a:schemeClr val="dk1"/>
                          </a:solidFill>
                          <a:latin typeface="+mn-lt"/>
                          <a:ea typeface="+mn-ea"/>
                          <a:cs typeface="+mn-cs"/>
                        </a:rPr>
                        <a:t>)</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SP&amp;M, Sociedade de Advogados, RL – 510445020 (</a:t>
                      </a:r>
                      <a:r>
                        <a:rPr lang="pt-PT" sz="1600" kern="1200" noProof="0" dirty="0">
                          <a:solidFill>
                            <a:schemeClr val="dk1"/>
                          </a:solidFill>
                          <a:latin typeface="+mn-lt"/>
                          <a:ea typeface="+mn-ea"/>
                          <a:cs typeface="+mn-cs"/>
                          <a:hlinkClick r:id="rId9"/>
                        </a:rPr>
                        <a:t>link</a:t>
                      </a:r>
                      <a:r>
                        <a:rPr lang="pt-PT" sz="1600" kern="1200" noProof="0" dirty="0">
                          <a:solidFill>
                            <a:schemeClr val="dk1"/>
                          </a:solidFill>
                          <a:latin typeface="+mn-lt"/>
                          <a:ea typeface="+mn-ea"/>
                          <a:cs typeface="+mn-cs"/>
                        </a:rPr>
                        <a:t>)</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José Pedro Aguiar-Branco &amp; Associados ... – 506584020 (</a:t>
                      </a:r>
                      <a:r>
                        <a:rPr lang="pt-PT" sz="1600" kern="1200" noProof="0" dirty="0">
                          <a:solidFill>
                            <a:schemeClr val="dk1"/>
                          </a:solidFill>
                          <a:latin typeface="+mn-lt"/>
                          <a:ea typeface="+mn-ea"/>
                          <a:cs typeface="+mn-cs"/>
                          <a:hlinkClick r:id="rId10"/>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Proteção de dados pessoais (</a:t>
                      </a:r>
                      <a:r>
                        <a:rPr lang="pt-PT" sz="1600" kern="1200" noProof="0" dirty="0">
                          <a:solidFill>
                            <a:schemeClr val="dk1"/>
                          </a:solidFill>
                          <a:latin typeface="+mn-lt"/>
                          <a:ea typeface="+mn-ea"/>
                          <a:cs typeface="+mn-cs"/>
                          <a:hlinkClick r:id="rId11"/>
                        </a:rPr>
                        <a:t>link</a:t>
                      </a:r>
                      <a:r>
                        <a:rPr lang="pt-PT" sz="1600" kern="1200" noProof="0" dirty="0">
                          <a:solidFill>
                            <a:schemeClr val="dk1"/>
                          </a:solidFill>
                          <a:latin typeface="+mn-lt"/>
                          <a:ea typeface="+mn-ea"/>
                          <a:cs typeface="+mn-cs"/>
                        </a:rPr>
                        <a:t>) (</a:t>
                      </a:r>
                      <a:r>
                        <a:rPr lang="pt-PT" sz="1600" kern="1200" noProof="0" dirty="0">
                          <a:solidFill>
                            <a:schemeClr val="dk1"/>
                          </a:solidFill>
                          <a:latin typeface="+mn-lt"/>
                          <a:ea typeface="+mn-ea"/>
                          <a:cs typeface="+mn-cs"/>
                          <a:hlinkClick r:id="rId12"/>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pt-PT" sz="105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pic>
        <p:nvPicPr>
          <p:cNvPr id="3" name="Picture 2">
            <a:hlinkClick r:id="rId3"/>
            <a:extLst>
              <a:ext uri="{FF2B5EF4-FFF2-40B4-BE49-F238E27FC236}">
                <a16:creationId xmlns:a16="http://schemas.microsoft.com/office/drawing/2014/main" id="{D71120CD-DA00-F913-1806-F34A5929300D}"/>
              </a:ext>
            </a:extLst>
          </p:cNvPr>
          <p:cNvPicPr>
            <a:picLocks noChangeAspect="1"/>
          </p:cNvPicPr>
          <p:nvPr/>
        </p:nvPicPr>
        <p:blipFill>
          <a:blip r:embed="rId13"/>
          <a:stretch>
            <a:fillRect/>
          </a:stretch>
        </p:blipFill>
        <p:spPr>
          <a:xfrm>
            <a:off x="847012" y="2252866"/>
            <a:ext cx="1560413" cy="1457528"/>
          </a:xfrm>
          <a:prstGeom prst="rect">
            <a:avLst/>
          </a:prstGeom>
        </p:spPr>
      </p:pic>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r>
              <a:rPr lang="pt-PT" sz="3200" dirty="0"/>
              <a:t>Portal BASE - Contratos Públicos Online</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11</a:t>
            </a:fld>
            <a:endParaRPr lang="pt-PT" dirty="0"/>
          </a:p>
        </p:txBody>
      </p:sp>
      <p:sp>
        <p:nvSpPr>
          <p:cNvPr id="4" name="Arrow: Right 3">
            <a:extLst>
              <a:ext uri="{FF2B5EF4-FFF2-40B4-BE49-F238E27FC236}">
                <a16:creationId xmlns:a16="http://schemas.microsoft.com/office/drawing/2014/main" id="{230E0B3C-4C92-C3D3-1A52-A6805898CF5A}"/>
              </a:ext>
            </a:extLst>
          </p:cNvPr>
          <p:cNvSpPr/>
          <p:nvPr/>
        </p:nvSpPr>
        <p:spPr>
          <a:xfrm>
            <a:off x="4505944" y="2567614"/>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Arrow: Right 5">
            <a:extLst>
              <a:ext uri="{FF2B5EF4-FFF2-40B4-BE49-F238E27FC236}">
                <a16:creationId xmlns:a16="http://schemas.microsoft.com/office/drawing/2014/main" id="{17EAA256-118B-960E-5302-5689902EB040}"/>
              </a:ext>
            </a:extLst>
          </p:cNvPr>
          <p:cNvSpPr/>
          <p:nvPr/>
        </p:nvSpPr>
        <p:spPr>
          <a:xfrm>
            <a:off x="9041368" y="5466262"/>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Arrow: Right 6">
            <a:extLst>
              <a:ext uri="{FF2B5EF4-FFF2-40B4-BE49-F238E27FC236}">
                <a16:creationId xmlns:a16="http://schemas.microsoft.com/office/drawing/2014/main" id="{02C165DC-A955-A1BD-6708-B8F0C9249CD3}"/>
              </a:ext>
            </a:extLst>
          </p:cNvPr>
          <p:cNvSpPr/>
          <p:nvPr/>
        </p:nvSpPr>
        <p:spPr>
          <a:xfrm>
            <a:off x="6609064" y="5850310"/>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Arrow: Right 7">
            <a:extLst>
              <a:ext uri="{FF2B5EF4-FFF2-40B4-BE49-F238E27FC236}">
                <a16:creationId xmlns:a16="http://schemas.microsoft.com/office/drawing/2014/main" id="{020DA804-294E-6CCD-632F-3AD0EC9F2006}"/>
              </a:ext>
            </a:extLst>
          </p:cNvPr>
          <p:cNvSpPr/>
          <p:nvPr/>
        </p:nvSpPr>
        <p:spPr>
          <a:xfrm>
            <a:off x="7465552" y="4749982"/>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Arrow: Right 8">
            <a:extLst>
              <a:ext uri="{FF2B5EF4-FFF2-40B4-BE49-F238E27FC236}">
                <a16:creationId xmlns:a16="http://schemas.microsoft.com/office/drawing/2014/main" id="{36DC35EA-DFA5-B780-302B-08F33A15B855}"/>
              </a:ext>
            </a:extLst>
          </p:cNvPr>
          <p:cNvSpPr/>
          <p:nvPr/>
        </p:nvSpPr>
        <p:spPr>
          <a:xfrm>
            <a:off x="4505944" y="3254828"/>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34814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1381165406"/>
              </p:ext>
            </p:extLst>
          </p:nvPr>
        </p:nvGraphicFramePr>
        <p:xfrm>
          <a:off x="666750" y="1587381"/>
          <a:ext cx="10174288" cy="3407892"/>
        </p:xfrm>
        <a:graphic>
          <a:graphicData uri="http://schemas.openxmlformats.org/drawingml/2006/table">
            <a:tbl>
              <a:tblPr firstRow="1" bandRow="1">
                <a:tableStyleId>{5C22544A-7EE6-4342-B048-85BDC9FD1C3A}</a:tableStyleId>
              </a:tblPr>
              <a:tblGrid>
                <a:gridCol w="1944475">
                  <a:extLst>
                    <a:ext uri="{9D8B030D-6E8A-4147-A177-3AD203B41FA5}">
                      <a16:colId xmlns:a16="http://schemas.microsoft.com/office/drawing/2014/main" val="4289972319"/>
                    </a:ext>
                  </a:extLst>
                </a:gridCol>
                <a:gridCol w="8229813">
                  <a:extLst>
                    <a:ext uri="{9D8B030D-6E8A-4147-A177-3AD203B41FA5}">
                      <a16:colId xmlns:a16="http://schemas.microsoft.com/office/drawing/2014/main" val="2619954489"/>
                    </a:ext>
                  </a:extLst>
                </a:gridCol>
              </a:tblGrid>
              <a:tr h="435139">
                <a:tc>
                  <a:txBody>
                    <a:bodyPr/>
                    <a:lstStyle/>
                    <a:p>
                      <a:pPr algn="l"/>
                      <a:r>
                        <a:rPr lang="pt-PT" noProof="0" dirty="0"/>
                        <a:t>Portal</a:t>
                      </a:r>
                    </a:p>
                  </a:txBody>
                  <a:tcPr anchor="ctr"/>
                </a:tc>
                <a:tc>
                  <a:txBody>
                    <a:bodyPr/>
                    <a:lstStyle/>
                    <a:p>
                      <a:pPr algn="l"/>
                      <a:r>
                        <a:rPr lang="pt-PT" noProof="0" dirty="0"/>
                        <a:t>Publicações de Atos Societários e de outras entidades</a:t>
                      </a:r>
                    </a:p>
                  </a:txBody>
                  <a:tcPr anchor="ctr"/>
                </a:tc>
                <a:extLst>
                  <a:ext uri="{0D108BD9-81ED-4DB2-BD59-A6C34878D82A}">
                    <a16:rowId xmlns:a16="http://schemas.microsoft.com/office/drawing/2014/main" val="2389528094"/>
                  </a:ext>
                </a:extLst>
              </a:tr>
              <a:tr h="1597468">
                <a:tc>
                  <a:txBody>
                    <a:bodyPr/>
                    <a:lstStyle/>
                    <a:p>
                      <a:pPr>
                        <a:lnSpc>
                          <a:spcPct val="150000"/>
                        </a:lnSpc>
                      </a:pPr>
                      <a:endParaRPr lang="pt-PT" noProof="0" dirty="0"/>
                    </a:p>
                  </a:txBody>
                  <a:tcPr>
                    <a:noFill/>
                  </a:tcPr>
                </a:tc>
                <a:tc>
                  <a:txBody>
                    <a:bodyPr/>
                    <a:lstStyle/>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Consultar e pesquisar todas as publicações (</a:t>
                      </a:r>
                      <a:r>
                        <a:rPr lang="pt-PT" sz="1600" kern="1200" noProof="0" dirty="0">
                          <a:solidFill>
                            <a:schemeClr val="dk1"/>
                          </a:solidFill>
                          <a:latin typeface="+mn-lt"/>
                          <a:ea typeface="+mn-ea"/>
                          <a:cs typeface="+mn-cs"/>
                          <a:hlinkClick r:id="rId3"/>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Exemplos</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Oliveiras Gold de Portugal, Lda – </a:t>
                      </a:r>
                      <a:r>
                        <a:rPr lang="pt-PT" sz="1600" kern="1200" dirty="0">
                          <a:solidFill>
                            <a:schemeClr val="dk1"/>
                          </a:solidFill>
                          <a:latin typeface="+mn-lt"/>
                          <a:ea typeface="+mn-ea"/>
                          <a:cs typeface="+mn-cs"/>
                        </a:rPr>
                        <a:t>510172466</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José Pedro Aguiar-Branco &amp; Associados ... – 506584020 (Não disponível)</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Farfetch – 507398505</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pt-PT" sz="1600" kern="1200" noProof="0" dirty="0">
                        <a:solidFill>
                          <a:schemeClr val="dk1"/>
                        </a:solidFill>
                        <a:latin typeface="+mn-lt"/>
                        <a:ea typeface="+mn-ea"/>
                        <a:cs typeface="+mn-cs"/>
                      </a:endParaRP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Ajuda: Para obter NIF, pesquisar em motor de busca por: “nome da empresa” nif</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pt-PT" sz="160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pic>
        <p:nvPicPr>
          <p:cNvPr id="8" name="Picture 7">
            <a:hlinkClick r:id="rId4"/>
            <a:extLst>
              <a:ext uri="{FF2B5EF4-FFF2-40B4-BE49-F238E27FC236}">
                <a16:creationId xmlns:a16="http://schemas.microsoft.com/office/drawing/2014/main" id="{E1A65DCC-1192-01DF-7E59-6F77C4E81D1E}"/>
              </a:ext>
            </a:extLst>
          </p:cNvPr>
          <p:cNvPicPr>
            <a:picLocks noChangeAspect="1"/>
          </p:cNvPicPr>
          <p:nvPr/>
        </p:nvPicPr>
        <p:blipFill>
          <a:blip r:embed="rId5"/>
          <a:stretch>
            <a:fillRect/>
          </a:stretch>
        </p:blipFill>
        <p:spPr>
          <a:xfrm>
            <a:off x="847012" y="2252866"/>
            <a:ext cx="1560413" cy="1457528"/>
          </a:xfrm>
          <a:prstGeom prst="rect">
            <a:avLst/>
          </a:prstGeom>
        </p:spPr>
      </p:pic>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r>
              <a:rPr lang="pt-PT" sz="3200" dirty="0"/>
              <a:t> Ministério da Justiça – Publicações</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12</a:t>
            </a:fld>
            <a:endParaRPr lang="pt-PT" dirty="0"/>
          </a:p>
        </p:txBody>
      </p:sp>
      <p:sp>
        <p:nvSpPr>
          <p:cNvPr id="3" name="Arrow: Right 2">
            <a:extLst>
              <a:ext uri="{FF2B5EF4-FFF2-40B4-BE49-F238E27FC236}">
                <a16:creationId xmlns:a16="http://schemas.microsoft.com/office/drawing/2014/main" id="{0D387C91-60E4-9502-8ED2-8C9EFEFF8382}"/>
              </a:ext>
            </a:extLst>
          </p:cNvPr>
          <p:cNvSpPr/>
          <p:nvPr/>
        </p:nvSpPr>
        <p:spPr>
          <a:xfrm>
            <a:off x="7541752" y="2894544"/>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90601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716010257"/>
              </p:ext>
            </p:extLst>
          </p:nvPr>
        </p:nvGraphicFramePr>
        <p:xfrm>
          <a:off x="666750" y="1587381"/>
          <a:ext cx="10174288" cy="3773652"/>
        </p:xfrm>
        <a:graphic>
          <a:graphicData uri="http://schemas.openxmlformats.org/drawingml/2006/table">
            <a:tbl>
              <a:tblPr firstRow="1" bandRow="1">
                <a:tableStyleId>{5C22544A-7EE6-4342-B048-85BDC9FD1C3A}</a:tableStyleId>
              </a:tblPr>
              <a:tblGrid>
                <a:gridCol w="1944475">
                  <a:extLst>
                    <a:ext uri="{9D8B030D-6E8A-4147-A177-3AD203B41FA5}">
                      <a16:colId xmlns:a16="http://schemas.microsoft.com/office/drawing/2014/main" val="4289972319"/>
                    </a:ext>
                  </a:extLst>
                </a:gridCol>
                <a:gridCol w="8229813">
                  <a:extLst>
                    <a:ext uri="{9D8B030D-6E8A-4147-A177-3AD203B41FA5}">
                      <a16:colId xmlns:a16="http://schemas.microsoft.com/office/drawing/2014/main" val="2619954489"/>
                    </a:ext>
                  </a:extLst>
                </a:gridCol>
              </a:tblGrid>
              <a:tr h="435139">
                <a:tc>
                  <a:txBody>
                    <a:bodyPr/>
                    <a:lstStyle/>
                    <a:p>
                      <a:pPr algn="l"/>
                      <a:r>
                        <a:rPr lang="pt-PT" noProof="0" dirty="0"/>
                        <a:t>Portal</a:t>
                      </a:r>
                    </a:p>
                  </a:txBody>
                  <a:tcPr anchor="ctr"/>
                </a:tc>
                <a:tc>
                  <a:txBody>
                    <a:bodyPr/>
                    <a:lstStyle/>
                    <a:p>
                      <a:pPr algn="l"/>
                      <a:endParaRPr lang="pt-PT" noProof="0" dirty="0"/>
                    </a:p>
                  </a:txBody>
                  <a:tcPr anchor="ctr"/>
                </a:tc>
                <a:extLst>
                  <a:ext uri="{0D108BD9-81ED-4DB2-BD59-A6C34878D82A}">
                    <a16:rowId xmlns:a16="http://schemas.microsoft.com/office/drawing/2014/main" val="2389528094"/>
                  </a:ext>
                </a:extLst>
              </a:tr>
              <a:tr h="1597468">
                <a:tc>
                  <a:txBody>
                    <a:bodyPr/>
                    <a:lstStyle/>
                    <a:p>
                      <a:pPr>
                        <a:lnSpc>
                          <a:spcPct val="150000"/>
                        </a:lnSpc>
                      </a:pPr>
                      <a:endParaRPr lang="pt-PT" noProof="0" dirty="0"/>
                    </a:p>
                  </a:txBody>
                  <a:tcPr>
                    <a:noFill/>
                  </a:tcPr>
                </a:tc>
                <a:tc>
                  <a:txBody>
                    <a:bodyPr/>
                    <a:lstStyle/>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Pesquisa (</a:t>
                      </a:r>
                      <a:r>
                        <a:rPr lang="pt-PT" sz="1600" kern="1200" noProof="0" dirty="0">
                          <a:solidFill>
                            <a:schemeClr val="dk1"/>
                          </a:solidFill>
                          <a:latin typeface="+mn-lt"/>
                          <a:ea typeface="+mn-ea"/>
                          <a:cs typeface="+mn-cs"/>
                          <a:hlinkClick r:id="rId3"/>
                        </a:rPr>
                        <a:t>link</a:t>
                      </a:r>
                      <a:r>
                        <a:rPr lang="pt-PT" sz="1600" kern="1200" noProof="0" dirty="0">
                          <a:solidFill>
                            <a:schemeClr val="dk1"/>
                          </a:solidFill>
                          <a:latin typeface="+mn-lt"/>
                          <a:ea typeface="+mn-ea"/>
                          <a:cs typeface="+mn-cs"/>
                        </a:rPr>
                        <a:t>)</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“Luís Filipe Montenegro Cardoso de Morais Esteves”</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“Pedro António Oliveira Vieira”</a:t>
                      </a:r>
                    </a:p>
                    <a:p>
                      <a:pPr marL="742950" marR="0" lvl="1"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Pesquisar por número/ano do despacho</a:t>
                      </a:r>
                    </a:p>
                    <a:p>
                      <a:pPr marL="1200150" marR="0" lvl="2"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“28227/2007”</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Pesquisa avançada (</a:t>
                      </a:r>
                      <a:r>
                        <a:rPr lang="pt-PT" sz="1600" kern="1200" noProof="0" dirty="0">
                          <a:solidFill>
                            <a:schemeClr val="dk1"/>
                          </a:solidFill>
                          <a:latin typeface="+mn-lt"/>
                          <a:ea typeface="+mn-ea"/>
                          <a:cs typeface="+mn-cs"/>
                          <a:hlinkClick r:id="rId4"/>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pt-PT" sz="1600" kern="1200" noProof="0" dirty="0">
                        <a:solidFill>
                          <a:schemeClr val="dk1"/>
                        </a:solidFill>
                        <a:latin typeface="+mn-lt"/>
                        <a:ea typeface="+mn-ea"/>
                        <a:cs typeface="+mn-cs"/>
                      </a:endParaRP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Site alternativo – DRE Tretas (</a:t>
                      </a:r>
                      <a:r>
                        <a:rPr lang="pt-PT" sz="1600" kern="1200" noProof="0" dirty="0">
                          <a:solidFill>
                            <a:schemeClr val="dk1"/>
                          </a:solidFill>
                          <a:latin typeface="+mn-lt"/>
                          <a:ea typeface="+mn-ea"/>
                          <a:cs typeface="+mn-cs"/>
                          <a:hlinkClick r:id="rId5"/>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pt-PT" sz="160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pic>
        <p:nvPicPr>
          <p:cNvPr id="3" name="Picture 2">
            <a:hlinkClick r:id="rId6"/>
            <a:extLst>
              <a:ext uri="{FF2B5EF4-FFF2-40B4-BE49-F238E27FC236}">
                <a16:creationId xmlns:a16="http://schemas.microsoft.com/office/drawing/2014/main" id="{52D34722-8C83-824C-1DBB-4148E5EDA114}"/>
              </a:ext>
            </a:extLst>
          </p:cNvPr>
          <p:cNvPicPr>
            <a:picLocks noChangeAspect="1"/>
          </p:cNvPicPr>
          <p:nvPr/>
        </p:nvPicPr>
        <p:blipFill>
          <a:blip r:embed="rId7"/>
          <a:stretch>
            <a:fillRect/>
          </a:stretch>
        </p:blipFill>
        <p:spPr>
          <a:xfrm>
            <a:off x="852728" y="2252866"/>
            <a:ext cx="1554697" cy="1457528"/>
          </a:xfrm>
          <a:prstGeom prst="rect">
            <a:avLst/>
          </a:prstGeom>
        </p:spPr>
      </p:pic>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r>
              <a:rPr lang="pt-PT" sz="3200" dirty="0"/>
              <a:t> Portal DRE – Diário da República Electrónico</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13</a:t>
            </a:fld>
            <a:endParaRPr lang="pt-PT" dirty="0"/>
          </a:p>
        </p:txBody>
      </p:sp>
      <p:sp>
        <p:nvSpPr>
          <p:cNvPr id="4" name="Arrow: Right 3">
            <a:extLst>
              <a:ext uri="{FF2B5EF4-FFF2-40B4-BE49-F238E27FC236}">
                <a16:creationId xmlns:a16="http://schemas.microsoft.com/office/drawing/2014/main" id="{F6C5DF2A-24B3-4C9D-BB63-7DAB2712F9FF}"/>
              </a:ext>
            </a:extLst>
          </p:cNvPr>
          <p:cNvSpPr/>
          <p:nvPr/>
        </p:nvSpPr>
        <p:spPr>
          <a:xfrm>
            <a:off x="6353032" y="2894544"/>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119695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r>
              <a:rPr lang="pt-PT" sz="3600" dirty="0"/>
              <a:t>Membros do Governo/Parlamento</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14</a:t>
            </a:fld>
            <a:endParaRPr lang="pt-PT" dirty="0"/>
          </a:p>
        </p:txBody>
      </p:sp>
      <p:pic>
        <p:nvPicPr>
          <p:cNvPr id="36" name="Picture 35">
            <a:extLst>
              <a:ext uri="{FF2B5EF4-FFF2-40B4-BE49-F238E27FC236}">
                <a16:creationId xmlns:a16="http://schemas.microsoft.com/office/drawing/2014/main" id="{C0713910-0AD3-2CF9-74BF-A3CBF27E9FCF}"/>
              </a:ext>
            </a:extLst>
          </p:cNvPr>
          <p:cNvPicPr>
            <a:picLocks noChangeAspect="1"/>
          </p:cNvPicPr>
          <p:nvPr/>
        </p:nvPicPr>
        <p:blipFill>
          <a:blip r:embed="rId4"/>
          <a:stretch>
            <a:fillRect/>
          </a:stretch>
        </p:blipFill>
        <p:spPr>
          <a:xfrm>
            <a:off x="744098" y="1816026"/>
            <a:ext cx="10096500" cy="4210050"/>
          </a:xfrm>
          <a:prstGeom prst="rect">
            <a:avLst/>
          </a:prstGeom>
        </p:spPr>
      </p:pic>
    </p:spTree>
    <p:extLst>
      <p:ext uri="{BB962C8B-B14F-4D97-AF65-F5344CB8AC3E}">
        <p14:creationId xmlns:p14="http://schemas.microsoft.com/office/powerpoint/2010/main" val="14579918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8F91F-9950-C515-5525-9B04C07BCC90}"/>
              </a:ext>
            </a:extLst>
          </p:cNvPr>
          <p:cNvSpPr>
            <a:spLocks noGrp="1"/>
          </p:cNvSpPr>
          <p:nvPr>
            <p:ph type="title"/>
          </p:nvPr>
        </p:nvSpPr>
        <p:spPr/>
        <p:txBody>
          <a:bodyPr/>
          <a:lstStyle/>
          <a:p>
            <a:r>
              <a:rPr lang="pt-PT" dirty="0"/>
              <a:t>RGPD andas perdido?</a:t>
            </a:r>
          </a:p>
        </p:txBody>
      </p:sp>
      <p:sp>
        <p:nvSpPr>
          <p:cNvPr id="3" name="Text Placeholder 2">
            <a:extLst>
              <a:ext uri="{FF2B5EF4-FFF2-40B4-BE49-F238E27FC236}">
                <a16:creationId xmlns:a16="http://schemas.microsoft.com/office/drawing/2014/main" id="{956EA1A5-B1B7-C952-8334-DFE0AA6B6D9B}"/>
              </a:ext>
            </a:extLst>
          </p:cNvPr>
          <p:cNvSpPr>
            <a:spLocks noGrp="1"/>
          </p:cNvSpPr>
          <p:nvPr>
            <p:ph type="body" idx="1"/>
          </p:nvPr>
        </p:nvSpPr>
        <p:spPr/>
        <p:txBody>
          <a:bodyPr/>
          <a:lstStyle/>
          <a:p>
            <a:r>
              <a:rPr lang="pt-PT" dirty="0"/>
              <a:t>Acumulação compulsiva</a:t>
            </a:r>
          </a:p>
        </p:txBody>
      </p:sp>
      <p:sp>
        <p:nvSpPr>
          <p:cNvPr id="4" name="Slide Number Placeholder 3">
            <a:extLst>
              <a:ext uri="{FF2B5EF4-FFF2-40B4-BE49-F238E27FC236}">
                <a16:creationId xmlns:a16="http://schemas.microsoft.com/office/drawing/2014/main" id="{598497DC-9A40-516A-2C31-821D0E013A8D}"/>
              </a:ext>
            </a:extLst>
          </p:cNvPr>
          <p:cNvSpPr>
            <a:spLocks noGrp="1"/>
          </p:cNvSpPr>
          <p:nvPr>
            <p:ph type="sldNum" sz="quarter" idx="4"/>
          </p:nvPr>
        </p:nvSpPr>
        <p:spPr>
          <a:xfrm>
            <a:off x="697876" y="6310276"/>
            <a:ext cx="683339" cy="365125"/>
          </a:xfrm>
        </p:spPr>
        <p:txBody>
          <a:bodyPr/>
          <a:lstStyle/>
          <a:p>
            <a:fld id="{FFA66215-EA79-476C-9133-848521ABED31}" type="slidenum">
              <a:rPr lang="pt-PT" smtClean="0"/>
              <a:t>15</a:t>
            </a:fld>
            <a:endParaRPr lang="pt-PT" dirty="0"/>
          </a:p>
        </p:txBody>
      </p:sp>
    </p:spTree>
    <p:extLst>
      <p:ext uri="{BB962C8B-B14F-4D97-AF65-F5344CB8AC3E}">
        <p14:creationId xmlns:p14="http://schemas.microsoft.com/office/powerpoint/2010/main" val="7627408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able 5">
            <a:extLst>
              <a:ext uri="{FF2B5EF4-FFF2-40B4-BE49-F238E27FC236}">
                <a16:creationId xmlns:a16="http://schemas.microsoft.com/office/drawing/2014/main" id="{4604D51E-4211-03F0-278A-640A72AE8AD0}"/>
              </a:ext>
            </a:extLst>
          </p:cNvPr>
          <p:cNvGraphicFramePr>
            <a:graphicFrameLocks/>
          </p:cNvGraphicFramePr>
          <p:nvPr>
            <p:extLst>
              <p:ext uri="{D42A27DB-BD31-4B8C-83A1-F6EECF244321}">
                <p14:modId xmlns:p14="http://schemas.microsoft.com/office/powerpoint/2010/main" val="3261370152"/>
              </p:ext>
            </p:extLst>
          </p:nvPr>
        </p:nvGraphicFramePr>
        <p:xfrm>
          <a:off x="677334" y="3999664"/>
          <a:ext cx="8229813" cy="2310612"/>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r>
                        <a:rPr lang="pt-PT" noProof="0" dirty="0"/>
                        <a:t>Ordem dos Contabilistas</a:t>
                      </a:r>
                    </a:p>
                  </a:txBody>
                  <a:tcPr anchor="ctr"/>
                </a:tc>
                <a:extLst>
                  <a:ext uri="{0D108BD9-81ED-4DB2-BD59-A6C34878D82A}">
                    <a16:rowId xmlns:a16="http://schemas.microsoft.com/office/drawing/2014/main" val="2389528094"/>
                  </a:ext>
                </a:extLst>
              </a:tr>
              <a:tr h="1597468">
                <a:tc>
                  <a:txBody>
                    <a:bodyPr/>
                    <a:lstStyle/>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Ficheiros PDF “expostos” (</a:t>
                      </a:r>
                      <a:r>
                        <a:rPr lang="pt-PT" sz="1600" kern="1200" noProof="0" dirty="0">
                          <a:solidFill>
                            <a:schemeClr val="dk1"/>
                          </a:solidFill>
                          <a:latin typeface="+mn-lt"/>
                          <a:ea typeface="+mn-ea"/>
                          <a:cs typeface="+mn-cs"/>
                          <a:hlinkClick r:id="rId3"/>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Caderno eleitoral (</a:t>
                      </a:r>
                      <a:r>
                        <a:rPr lang="pt-PT" sz="1600" kern="1200" noProof="0" dirty="0">
                          <a:solidFill>
                            <a:schemeClr val="dk1"/>
                          </a:solidFill>
                          <a:latin typeface="+mn-lt"/>
                          <a:ea typeface="+mn-ea"/>
                          <a:cs typeface="+mn-cs"/>
                          <a:hlinkClick r:id="rId4"/>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Lista dos técnicos oficiais de contas</a:t>
                      </a:r>
                    </a:p>
                    <a:p>
                      <a:pPr marL="742950" lvl="1"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Diário da República III série – 2005 – referência 23 751 (</a:t>
                      </a:r>
                      <a:r>
                        <a:rPr lang="pt-PT" sz="1600" kern="1200" noProof="0" dirty="0">
                          <a:solidFill>
                            <a:schemeClr val="dk1"/>
                          </a:solidFill>
                          <a:latin typeface="+mn-lt"/>
                          <a:ea typeface="+mn-ea"/>
                          <a:cs typeface="+mn-cs"/>
                          <a:hlinkClick r:id="rId5"/>
                        </a:rPr>
                        <a:t>link</a:t>
                      </a:r>
                      <a:r>
                        <a:rPr lang="pt-PT" sz="1600" kern="1200" noProof="0" dirty="0">
                          <a:solidFill>
                            <a:schemeClr val="dk1"/>
                          </a:solidFill>
                          <a:latin typeface="+mn-lt"/>
                          <a:ea typeface="+mn-ea"/>
                          <a:cs typeface="+mn-cs"/>
                        </a:rPr>
                        <a:t>)</a:t>
                      </a:r>
                    </a:p>
                  </a:txBody>
                  <a:tcPr>
                    <a:noFill/>
                  </a:tcPr>
                </a:tc>
                <a:extLst>
                  <a:ext uri="{0D108BD9-81ED-4DB2-BD59-A6C34878D82A}">
                    <a16:rowId xmlns:a16="http://schemas.microsoft.com/office/drawing/2014/main" val="3288223916"/>
                  </a:ext>
                </a:extLst>
              </a:tr>
            </a:tbl>
          </a:graphicData>
        </a:graphic>
      </p:graphicFrame>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1742634810"/>
              </p:ext>
            </p:extLst>
          </p:nvPr>
        </p:nvGraphicFramePr>
        <p:xfrm>
          <a:off x="666750" y="1587381"/>
          <a:ext cx="8229813" cy="2310612"/>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r>
                        <a:rPr lang="pt-PT" noProof="0" dirty="0"/>
                        <a:t>Ordem dos Advogados</a:t>
                      </a:r>
                    </a:p>
                  </a:txBody>
                  <a:tcPr anchor="ctr"/>
                </a:tc>
                <a:extLst>
                  <a:ext uri="{0D108BD9-81ED-4DB2-BD59-A6C34878D82A}">
                    <a16:rowId xmlns:a16="http://schemas.microsoft.com/office/drawing/2014/main" val="2389528094"/>
                  </a:ext>
                </a:extLst>
              </a:tr>
              <a:tr h="1597468">
                <a:tc>
                  <a:txBody>
                    <a:bodyPr/>
                    <a:lstStyle/>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Ficheiros PDF “expostos” (</a:t>
                      </a:r>
                      <a:r>
                        <a:rPr lang="pt-PT" sz="1600" kern="1200" noProof="0" dirty="0">
                          <a:solidFill>
                            <a:schemeClr val="dk1"/>
                          </a:solidFill>
                          <a:latin typeface="+mn-lt"/>
                          <a:ea typeface="+mn-ea"/>
                          <a:cs typeface="+mn-cs"/>
                          <a:hlinkClick r:id="rId6"/>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Listas de inscritos (</a:t>
                      </a:r>
                      <a:r>
                        <a:rPr lang="pt-PT" sz="1600" kern="1200" noProof="0" dirty="0">
                          <a:solidFill>
                            <a:schemeClr val="dk1"/>
                          </a:solidFill>
                          <a:latin typeface="+mn-lt"/>
                          <a:ea typeface="+mn-ea"/>
                          <a:cs typeface="+mn-cs"/>
                          <a:hlinkClick r:id="rId7"/>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Pautas (</a:t>
                      </a:r>
                      <a:r>
                        <a:rPr lang="pt-PT" sz="1600" kern="1200" noProof="0" dirty="0">
                          <a:solidFill>
                            <a:schemeClr val="dk1"/>
                          </a:solidFill>
                          <a:latin typeface="+mn-lt"/>
                          <a:ea typeface="+mn-ea"/>
                          <a:cs typeface="+mn-cs"/>
                          <a:hlinkClick r:id="rId8"/>
                        </a:rPr>
                        <a:t>link</a:t>
                      </a:r>
                      <a:r>
                        <a:rPr lang="pt-PT" sz="1600" kern="1200" noProof="0" dirty="0">
                          <a:solidFill>
                            <a:schemeClr val="dk1"/>
                          </a:solidFill>
                          <a:latin typeface="+mn-lt"/>
                          <a:ea typeface="+mn-ea"/>
                          <a:cs typeface="+mn-cs"/>
                        </a:rPr>
                        <a:t>)</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chemeClr val="dk1"/>
                          </a:solidFill>
                          <a:latin typeface="+mn-lt"/>
                          <a:ea typeface="+mn-ea"/>
                          <a:cs typeface="+mn-cs"/>
                        </a:rPr>
                        <a:t>Emails da ordem usados em sites pessoais</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pt-PT" sz="1600" kern="1200" noProof="0" dirty="0">
                          <a:solidFill>
                            <a:srgbClr val="FF0000"/>
                          </a:solidFill>
                          <a:latin typeface="+mn-lt"/>
                          <a:ea typeface="+mn-ea"/>
                          <a:cs typeface="+mn-cs"/>
                        </a:rPr>
                        <a:t>~1500 credenciais expostas em listas de credenciais – Ver se está do Montenegro</a:t>
                      </a: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r>
              <a:rPr lang="pt-PT" sz="3200" dirty="0"/>
              <a:t>Ordens Profissionais</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16</a:t>
            </a:fld>
            <a:endParaRPr lang="pt-PT" dirty="0"/>
          </a:p>
        </p:txBody>
      </p:sp>
      <p:sp>
        <p:nvSpPr>
          <p:cNvPr id="3" name="Arrow: Right 2">
            <a:extLst>
              <a:ext uri="{FF2B5EF4-FFF2-40B4-BE49-F238E27FC236}">
                <a16:creationId xmlns:a16="http://schemas.microsoft.com/office/drawing/2014/main" id="{73C7D87F-1DDA-2717-324B-15FDCF544821}"/>
              </a:ext>
            </a:extLst>
          </p:cNvPr>
          <p:cNvSpPr/>
          <p:nvPr/>
        </p:nvSpPr>
        <p:spPr>
          <a:xfrm>
            <a:off x="3974592" y="2194963"/>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Arrow: Right 3">
            <a:extLst>
              <a:ext uri="{FF2B5EF4-FFF2-40B4-BE49-F238E27FC236}">
                <a16:creationId xmlns:a16="http://schemas.microsoft.com/office/drawing/2014/main" id="{C9DB6593-3DE3-40E9-A606-29000264A760}"/>
              </a:ext>
            </a:extLst>
          </p:cNvPr>
          <p:cNvSpPr/>
          <p:nvPr/>
        </p:nvSpPr>
        <p:spPr>
          <a:xfrm>
            <a:off x="7032117" y="6069237"/>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Arrow: Right 5">
            <a:extLst>
              <a:ext uri="{FF2B5EF4-FFF2-40B4-BE49-F238E27FC236}">
                <a16:creationId xmlns:a16="http://schemas.microsoft.com/office/drawing/2014/main" id="{1347853C-E78E-61BE-4A80-3D818AD0E695}"/>
              </a:ext>
            </a:extLst>
          </p:cNvPr>
          <p:cNvSpPr/>
          <p:nvPr/>
        </p:nvSpPr>
        <p:spPr>
          <a:xfrm>
            <a:off x="3279267" y="2568515"/>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32672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3194944069"/>
              </p:ext>
            </p:extLst>
          </p:nvPr>
        </p:nvGraphicFramePr>
        <p:xfrm>
          <a:off x="666750" y="1587381"/>
          <a:ext cx="8229813" cy="3407892"/>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endParaRPr lang="pt-PT" noProof="0" dirty="0"/>
                    </a:p>
                  </a:txBody>
                  <a:tcPr anchor="ctr"/>
                </a:tc>
                <a:extLst>
                  <a:ext uri="{0D108BD9-81ED-4DB2-BD59-A6C34878D82A}">
                    <a16:rowId xmlns:a16="http://schemas.microsoft.com/office/drawing/2014/main" val="2389528094"/>
                  </a:ext>
                </a:extLst>
              </a:tr>
              <a:tr h="1597468">
                <a:tc>
                  <a:txBody>
                    <a:bodyPr/>
                    <a:lstStyle/>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Lista de subvenções e benefícios públicos e de doações (IGF) (</a:t>
                      </a:r>
                      <a:r>
                        <a:rPr lang="pt-PT" sz="1600" kern="1200" noProof="0" dirty="0">
                          <a:solidFill>
                            <a:schemeClr val="dk1"/>
                          </a:solidFill>
                          <a:latin typeface="+mn-lt"/>
                          <a:ea typeface="+mn-ea"/>
                          <a:cs typeface="+mn-cs"/>
                          <a:hlinkClick r:id="rId3"/>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Lista pública de execuções (</a:t>
                      </a:r>
                      <a:r>
                        <a:rPr lang="pt-PT" sz="1600" kern="1200" noProof="0" dirty="0">
                          <a:solidFill>
                            <a:schemeClr val="dk1"/>
                          </a:solidFill>
                          <a:latin typeface="+mn-lt"/>
                          <a:ea typeface="+mn-ea"/>
                          <a:cs typeface="+mn-cs"/>
                          <a:hlinkClick r:id="rId4"/>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Venda de Bens Penhorados em Processos Executivos (</a:t>
                      </a:r>
                      <a:r>
                        <a:rPr lang="pt-PT" sz="1600" kern="1200" noProof="0" dirty="0">
                          <a:solidFill>
                            <a:schemeClr val="dk1"/>
                          </a:solidFill>
                          <a:latin typeface="+mn-lt"/>
                          <a:ea typeface="+mn-ea"/>
                          <a:cs typeface="+mn-cs"/>
                          <a:hlinkClick r:id="rId5"/>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Lista de devedores na Segurança Social (</a:t>
                      </a:r>
                      <a:r>
                        <a:rPr lang="pt-PT" sz="1600" kern="1200" noProof="0" dirty="0">
                          <a:solidFill>
                            <a:schemeClr val="dk1"/>
                          </a:solidFill>
                          <a:latin typeface="+mn-lt"/>
                          <a:ea typeface="+mn-ea"/>
                          <a:cs typeface="+mn-cs"/>
                          <a:hlinkClick r:id="rId6"/>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Listas de Devedores na Autoridade Tributária e Aduaneira (</a:t>
                      </a:r>
                      <a:r>
                        <a:rPr lang="pt-PT" sz="1600" kern="1200" noProof="0" dirty="0">
                          <a:solidFill>
                            <a:schemeClr val="dk1"/>
                          </a:solidFill>
                          <a:latin typeface="+mn-lt"/>
                          <a:ea typeface="+mn-ea"/>
                          <a:cs typeface="+mn-cs"/>
                          <a:hlinkClick r:id="rId7"/>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Pesquisa de bens penhorados – não oficial (</a:t>
                      </a:r>
                      <a:r>
                        <a:rPr lang="pt-PT" sz="1600" kern="1200" noProof="0" dirty="0">
                          <a:solidFill>
                            <a:schemeClr val="dk1"/>
                          </a:solidFill>
                          <a:latin typeface="+mn-lt"/>
                          <a:ea typeface="+mn-ea"/>
                          <a:cs typeface="+mn-cs"/>
                          <a:hlinkClick r:id="rId8"/>
                        </a:rPr>
                        <a:t>link</a:t>
                      </a:r>
                      <a:r>
                        <a:rPr lang="pt-PT" sz="1600" kern="1200" noProof="0" dirty="0">
                          <a:solidFill>
                            <a:schemeClr val="dk1"/>
                          </a:solidFill>
                          <a:latin typeface="+mn-lt"/>
                          <a:ea typeface="+mn-ea"/>
                          <a:cs typeface="+mn-cs"/>
                        </a:rPr>
                        <a:t>)</a:t>
                      </a: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Pesquisa de bens penhorados – não oficial (</a:t>
                      </a:r>
                      <a:r>
                        <a:rPr lang="pt-PT" sz="1600" kern="1200" noProof="0" dirty="0">
                          <a:solidFill>
                            <a:schemeClr val="dk1"/>
                          </a:solidFill>
                          <a:latin typeface="+mn-lt"/>
                          <a:ea typeface="+mn-ea"/>
                          <a:cs typeface="+mn-cs"/>
                          <a:hlinkClick r:id="rId9"/>
                        </a:rPr>
                        <a:t>link</a:t>
                      </a:r>
                      <a:r>
                        <a:rPr lang="pt-PT" sz="1600" kern="1200" noProof="0" dirty="0">
                          <a:solidFill>
                            <a:schemeClr val="dk1"/>
                          </a:solidFill>
                          <a:latin typeface="+mn-lt"/>
                          <a:ea typeface="+mn-ea"/>
                          <a:cs typeface="+mn-cs"/>
                        </a:rPr>
                        <a:t>)</a:t>
                      </a: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r>
              <a:rPr lang="pt-PT" sz="3200" dirty="0"/>
              <a:t>Listas p</a:t>
            </a:r>
            <a:r>
              <a:rPr lang="en-US" sz="3200" dirty="0"/>
              <a:t>ú</a:t>
            </a:r>
            <a:r>
              <a:rPr lang="pt-PT" sz="3200" dirty="0"/>
              <a:t>blicas</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17</a:t>
            </a:fld>
            <a:endParaRPr lang="pt-PT" dirty="0"/>
          </a:p>
        </p:txBody>
      </p:sp>
      <p:sp>
        <p:nvSpPr>
          <p:cNvPr id="3" name="Arrow: Right 2">
            <a:extLst>
              <a:ext uri="{FF2B5EF4-FFF2-40B4-BE49-F238E27FC236}">
                <a16:creationId xmlns:a16="http://schemas.microsoft.com/office/drawing/2014/main" id="{7B2187F5-DB1C-1431-320F-CAE982F67DC8}"/>
              </a:ext>
            </a:extLst>
          </p:cNvPr>
          <p:cNvSpPr/>
          <p:nvPr/>
        </p:nvSpPr>
        <p:spPr>
          <a:xfrm>
            <a:off x="5218176" y="3296194"/>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Arrow: Right 3">
            <a:extLst>
              <a:ext uri="{FF2B5EF4-FFF2-40B4-BE49-F238E27FC236}">
                <a16:creationId xmlns:a16="http://schemas.microsoft.com/office/drawing/2014/main" id="{3B719044-7896-4D13-7B2E-A68FF7813626}"/>
              </a:ext>
            </a:extLst>
          </p:cNvPr>
          <p:cNvSpPr/>
          <p:nvPr/>
        </p:nvSpPr>
        <p:spPr>
          <a:xfrm>
            <a:off x="6864096" y="3658003"/>
            <a:ext cx="348342" cy="174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14843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514119111"/>
              </p:ext>
            </p:extLst>
          </p:nvPr>
        </p:nvGraphicFramePr>
        <p:xfrm>
          <a:off x="666750" y="1587381"/>
          <a:ext cx="8229813" cy="3042132"/>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endParaRPr lang="pt-PT" noProof="0" dirty="0"/>
                    </a:p>
                  </a:txBody>
                  <a:tcPr anchor="ctr"/>
                </a:tc>
                <a:extLst>
                  <a:ext uri="{0D108BD9-81ED-4DB2-BD59-A6C34878D82A}">
                    <a16:rowId xmlns:a16="http://schemas.microsoft.com/office/drawing/2014/main" val="2389528094"/>
                  </a:ext>
                </a:extLst>
              </a:tr>
              <a:tr h="910244">
                <a:tc>
                  <a:txBody>
                    <a:bodyPr/>
                    <a:lstStyle/>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Lista de empresas em que tem/teve ligação</a:t>
                      </a: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Lista das pessoas dessas empresas</a:t>
                      </a: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https://www.vosviewer.com/</a:t>
                      </a: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18</a:t>
            </a:fld>
            <a:endParaRPr lang="pt-PT" dirty="0"/>
          </a:p>
        </p:txBody>
      </p:sp>
      <p:pic>
        <p:nvPicPr>
          <p:cNvPr id="9" name="Picture 8">
            <a:extLst>
              <a:ext uri="{FF2B5EF4-FFF2-40B4-BE49-F238E27FC236}">
                <a16:creationId xmlns:a16="http://schemas.microsoft.com/office/drawing/2014/main" id="{7D850F7B-6CBA-1D4D-5875-F1E003E055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1557" y="2695730"/>
            <a:ext cx="5906875" cy="3691797"/>
          </a:xfrm>
          <a:prstGeom prst="rect">
            <a:avLst/>
          </a:prstGeom>
        </p:spPr>
      </p:pic>
    </p:spTree>
    <p:extLst>
      <p:ext uri="{BB962C8B-B14F-4D97-AF65-F5344CB8AC3E}">
        <p14:creationId xmlns:p14="http://schemas.microsoft.com/office/powerpoint/2010/main" val="39552669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804949381"/>
              </p:ext>
            </p:extLst>
          </p:nvPr>
        </p:nvGraphicFramePr>
        <p:xfrm>
          <a:off x="666750" y="1587381"/>
          <a:ext cx="8229813" cy="1579092"/>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endParaRPr lang="pt-PT" noProof="0" dirty="0"/>
                    </a:p>
                  </a:txBody>
                  <a:tcPr anchor="ctr"/>
                </a:tc>
                <a:extLst>
                  <a:ext uri="{0D108BD9-81ED-4DB2-BD59-A6C34878D82A}">
                    <a16:rowId xmlns:a16="http://schemas.microsoft.com/office/drawing/2014/main" val="2389528094"/>
                  </a:ext>
                </a:extLst>
              </a:tr>
              <a:tr h="910244">
                <a:tc>
                  <a:txBody>
                    <a:bodyPr/>
                    <a:lstStyle/>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Contratos das empresas com público</a:t>
                      </a: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Base.gov.pt</a:t>
                      </a: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19</a:t>
            </a:fld>
            <a:endParaRPr lang="pt-PT" dirty="0"/>
          </a:p>
        </p:txBody>
      </p:sp>
    </p:spTree>
    <p:extLst>
      <p:ext uri="{BB962C8B-B14F-4D97-AF65-F5344CB8AC3E}">
        <p14:creationId xmlns:p14="http://schemas.microsoft.com/office/powerpoint/2010/main" val="2841013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E2015FE-EC03-DE49-E5DF-A4BED07375F2}"/>
              </a:ext>
            </a:extLst>
          </p:cNvPr>
          <p:cNvSpPr>
            <a:spLocks noGrp="1"/>
          </p:cNvSpPr>
          <p:nvPr>
            <p:ph type="sldNum" sz="quarter" idx="4"/>
          </p:nvPr>
        </p:nvSpPr>
        <p:spPr/>
        <p:txBody>
          <a:bodyPr/>
          <a:lstStyle/>
          <a:p>
            <a:fld id="{FFA66215-EA79-476C-9133-848521ABED31}" type="slidenum">
              <a:rPr lang="pt-PT" smtClean="0"/>
              <a:t>2</a:t>
            </a:fld>
            <a:endParaRPr lang="pt-PT"/>
          </a:p>
        </p:txBody>
      </p:sp>
      <p:sp>
        <p:nvSpPr>
          <p:cNvPr id="7" name="TextBox 6">
            <a:extLst>
              <a:ext uri="{FF2B5EF4-FFF2-40B4-BE49-F238E27FC236}">
                <a16:creationId xmlns:a16="http://schemas.microsoft.com/office/drawing/2014/main" id="{CFAB9251-BB86-6B23-BE07-E70710A64CEC}"/>
              </a:ext>
            </a:extLst>
          </p:cNvPr>
          <p:cNvSpPr txBox="1"/>
          <p:nvPr/>
        </p:nvSpPr>
        <p:spPr>
          <a:xfrm>
            <a:off x="3200400" y="2598003"/>
            <a:ext cx="4072270" cy="1077218"/>
          </a:xfrm>
          <a:prstGeom prst="rect">
            <a:avLst/>
          </a:prstGeom>
          <a:noFill/>
        </p:spPr>
        <p:txBody>
          <a:bodyPr wrap="square" rtlCol="0">
            <a:spAutoFit/>
          </a:bodyPr>
          <a:lstStyle/>
          <a:p>
            <a:pPr algn="ctr"/>
            <a:r>
              <a:rPr lang="en-US" sz="3200" b="1" dirty="0"/>
              <a:t>BLACK MOUNTAIN EDITION</a:t>
            </a:r>
          </a:p>
        </p:txBody>
      </p:sp>
      <p:pic>
        <p:nvPicPr>
          <p:cNvPr id="10" name="Picture 9">
            <a:extLst>
              <a:ext uri="{FF2B5EF4-FFF2-40B4-BE49-F238E27FC236}">
                <a16:creationId xmlns:a16="http://schemas.microsoft.com/office/drawing/2014/main" id="{61747321-5801-BBBA-27B9-7A38225E2699}"/>
              </a:ext>
            </a:extLst>
          </p:cNvPr>
          <p:cNvPicPr>
            <a:picLocks noChangeAspect="1"/>
          </p:cNvPicPr>
          <p:nvPr/>
        </p:nvPicPr>
        <p:blipFill>
          <a:blip r:embed="rId2"/>
          <a:stretch>
            <a:fillRect/>
          </a:stretch>
        </p:blipFill>
        <p:spPr>
          <a:xfrm>
            <a:off x="3212766" y="1278390"/>
            <a:ext cx="4049271" cy="1609951"/>
          </a:xfrm>
          <a:prstGeom prst="rect">
            <a:avLst/>
          </a:prstGeom>
        </p:spPr>
      </p:pic>
    </p:spTree>
    <p:extLst>
      <p:ext uri="{BB962C8B-B14F-4D97-AF65-F5344CB8AC3E}">
        <p14:creationId xmlns:p14="http://schemas.microsoft.com/office/powerpoint/2010/main" val="1919137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802941780"/>
              </p:ext>
            </p:extLst>
          </p:nvPr>
        </p:nvGraphicFramePr>
        <p:xfrm>
          <a:off x="497067" y="855444"/>
          <a:ext cx="10163264" cy="1345383"/>
        </p:xfrm>
        <a:graphic>
          <a:graphicData uri="http://schemas.openxmlformats.org/drawingml/2006/table">
            <a:tbl>
              <a:tblPr firstRow="1" bandRow="1">
                <a:tableStyleId>{5C22544A-7EE6-4342-B048-85BDC9FD1C3A}</a:tableStyleId>
              </a:tblPr>
              <a:tblGrid>
                <a:gridCol w="10163264">
                  <a:extLst>
                    <a:ext uri="{9D8B030D-6E8A-4147-A177-3AD203B41FA5}">
                      <a16:colId xmlns:a16="http://schemas.microsoft.com/office/drawing/2014/main" val="2619954489"/>
                    </a:ext>
                  </a:extLst>
                </a:gridCol>
              </a:tblGrid>
              <a:tr h="435139">
                <a:tc>
                  <a:txBody>
                    <a:bodyPr/>
                    <a:lstStyle/>
                    <a:p>
                      <a:pPr algn="l"/>
                      <a:endParaRPr lang="pt-PT" noProof="0" dirty="0"/>
                    </a:p>
                  </a:txBody>
                  <a:tcPr anchor="ctr"/>
                </a:tc>
                <a:extLst>
                  <a:ext uri="{0D108BD9-81ED-4DB2-BD59-A6C34878D82A}">
                    <a16:rowId xmlns:a16="http://schemas.microsoft.com/office/drawing/2014/main" val="2389528094"/>
                  </a:ext>
                </a:extLst>
              </a:tr>
              <a:tr h="910244">
                <a:tc>
                  <a:txBody>
                    <a:bodyPr/>
                    <a:lstStyle/>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https://registo.justica.gov.pt/Empresas/Pesquisar-nomes-firmas-ou-denominacoes-existentes/Iniciar</a:t>
                      </a: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20</a:t>
            </a:fld>
            <a:endParaRPr lang="pt-PT" dirty="0"/>
          </a:p>
        </p:txBody>
      </p:sp>
      <p:pic>
        <p:nvPicPr>
          <p:cNvPr id="4" name="Picture 3">
            <a:extLst>
              <a:ext uri="{FF2B5EF4-FFF2-40B4-BE49-F238E27FC236}">
                <a16:creationId xmlns:a16="http://schemas.microsoft.com/office/drawing/2014/main" id="{F9AAC240-4133-7F46-F7C4-097833C2CDB5}"/>
              </a:ext>
            </a:extLst>
          </p:cNvPr>
          <p:cNvPicPr>
            <a:picLocks noChangeAspect="1"/>
          </p:cNvPicPr>
          <p:nvPr/>
        </p:nvPicPr>
        <p:blipFill>
          <a:blip r:embed="rId3"/>
          <a:stretch>
            <a:fillRect/>
          </a:stretch>
        </p:blipFill>
        <p:spPr>
          <a:xfrm>
            <a:off x="497067" y="1735169"/>
            <a:ext cx="9566967" cy="3449444"/>
          </a:xfrm>
          <a:prstGeom prst="rect">
            <a:avLst/>
          </a:prstGeom>
        </p:spPr>
      </p:pic>
      <p:pic>
        <p:nvPicPr>
          <p:cNvPr id="7" name="Picture 6">
            <a:extLst>
              <a:ext uri="{FF2B5EF4-FFF2-40B4-BE49-F238E27FC236}">
                <a16:creationId xmlns:a16="http://schemas.microsoft.com/office/drawing/2014/main" id="{21944B72-8506-AA27-8DB3-B3E12A964181}"/>
              </a:ext>
            </a:extLst>
          </p:cNvPr>
          <p:cNvPicPr>
            <a:picLocks noChangeAspect="1"/>
          </p:cNvPicPr>
          <p:nvPr/>
        </p:nvPicPr>
        <p:blipFill>
          <a:blip r:embed="rId4"/>
          <a:stretch>
            <a:fillRect/>
          </a:stretch>
        </p:blipFill>
        <p:spPr>
          <a:xfrm>
            <a:off x="2752626" y="4383284"/>
            <a:ext cx="7437749" cy="2109554"/>
          </a:xfrm>
          <a:prstGeom prst="rect">
            <a:avLst/>
          </a:prstGeom>
        </p:spPr>
      </p:pic>
    </p:spTree>
    <p:extLst>
      <p:ext uri="{BB962C8B-B14F-4D97-AF65-F5344CB8AC3E}">
        <p14:creationId xmlns:p14="http://schemas.microsoft.com/office/powerpoint/2010/main" val="29835590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3013511105"/>
              </p:ext>
            </p:extLst>
          </p:nvPr>
        </p:nvGraphicFramePr>
        <p:xfrm>
          <a:off x="666750" y="1587381"/>
          <a:ext cx="8229813" cy="4261332"/>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endParaRPr lang="pt-PT" noProof="0" dirty="0"/>
                    </a:p>
                  </a:txBody>
                  <a:tcPr anchor="ctr"/>
                </a:tc>
                <a:extLst>
                  <a:ext uri="{0D108BD9-81ED-4DB2-BD59-A6C34878D82A}">
                    <a16:rowId xmlns:a16="http://schemas.microsoft.com/office/drawing/2014/main" val="2389528094"/>
                  </a:ext>
                </a:extLst>
              </a:tr>
              <a:tr h="910244">
                <a:tc>
                  <a:txBody>
                    <a:bodyPr/>
                    <a:lstStyle/>
                    <a:p>
                      <a:r>
                        <a:rPr lang="en-US" sz="1600" dirty="0"/>
                        <a:t>SPINUMVIVA, LDA is a Portuguese company founded on January 21, 2021. Its registered address is Avenida 8, nº 320, </a:t>
                      </a:r>
                      <a:r>
                        <a:rPr lang="en-US" sz="1600" dirty="0" err="1"/>
                        <a:t>Espinho</a:t>
                      </a:r>
                      <a:r>
                        <a:rPr lang="en-US" sz="1600" dirty="0"/>
                        <a:t>, Aveiro, Portugal. ​</a:t>
                      </a:r>
                      <a:r>
                        <a:rPr lang="en-US" sz="1600" dirty="0">
                          <a:hlinkClick r:id="rId3"/>
                        </a:rPr>
                        <a:t>Bloomberg LEI</a:t>
                      </a:r>
                      <a:endParaRPr lang="en-US" sz="1600" dirty="0"/>
                    </a:p>
                    <a:p>
                      <a:r>
                        <a:rPr lang="en-US" sz="1600" dirty="0"/>
                        <a:t>The company gained public attention due to its association with Portugal's Prime Minister, Luís Montenegro. Before entering politics, Montenegro founded SPINUMVIVA and later transferred his shares to his wife and children in 2022. The company has received payments from </a:t>
                      </a:r>
                      <a:r>
                        <a:rPr lang="en-US" sz="1600" dirty="0" err="1"/>
                        <a:t>Solverde</a:t>
                      </a:r>
                      <a:r>
                        <a:rPr lang="en-US" sz="1600" dirty="0"/>
                        <a:t>, a casino operator with which Montenegro had prior legal ties. In 2024, payments from </a:t>
                      </a:r>
                      <a:r>
                        <a:rPr lang="en-US" sz="1600" dirty="0" err="1"/>
                        <a:t>Solverde</a:t>
                      </a:r>
                      <a:r>
                        <a:rPr lang="en-US" sz="1600" dirty="0"/>
                        <a:t> constituted 30% of SPINUMVIVA's revenue, raising concerns about potential conflicts of interest, especially with the government's role in casino concession renewals. ​</a:t>
                      </a:r>
                      <a:r>
                        <a:rPr lang="en-US" sz="1600" dirty="0">
                          <a:hlinkClick r:id="rId4"/>
                        </a:rPr>
                        <a:t>El País+1Bloomberg LEI+1</a:t>
                      </a:r>
                      <a:endParaRPr lang="en-US" sz="1600" dirty="0"/>
                    </a:p>
                    <a:p>
                      <a:r>
                        <a:rPr lang="en-US" sz="1600" dirty="0"/>
                        <a:t>In response to public scrutiny, SPINUMVIVA published a list of its clients and collaborators, including Colegio Luso Internacional do Porto, Lopes </a:t>
                      </a:r>
                      <a:r>
                        <a:rPr lang="en-US" sz="1600" dirty="0" err="1"/>
                        <a:t>Barata</a:t>
                      </a:r>
                      <a:r>
                        <a:rPr lang="en-US" sz="1600" dirty="0"/>
                        <a:t> consulting, </a:t>
                      </a:r>
                      <a:r>
                        <a:rPr lang="en-US" sz="1600" dirty="0" err="1"/>
                        <a:t>Rádio</a:t>
                      </a:r>
                      <a:r>
                        <a:rPr lang="en-US" sz="1600" dirty="0"/>
                        <a:t> Popular, </a:t>
                      </a:r>
                      <a:r>
                        <a:rPr lang="en-US" sz="1600" dirty="0" err="1"/>
                        <a:t>Ferpinta</a:t>
                      </a:r>
                      <a:r>
                        <a:rPr lang="en-US" sz="1600" dirty="0"/>
                        <a:t>, and </a:t>
                      </a:r>
                      <a:r>
                        <a:rPr lang="en-US" sz="1600" dirty="0" err="1"/>
                        <a:t>Solverde</a:t>
                      </a:r>
                      <a:r>
                        <a:rPr lang="en-US" sz="1600" dirty="0"/>
                        <a:t>. ​</a:t>
                      </a:r>
                      <a:r>
                        <a:rPr lang="en-US" sz="1600" dirty="0">
                          <a:hlinkClick r:id="rId4"/>
                        </a:rPr>
                        <a:t>El País</a:t>
                      </a:r>
                      <a:endParaRPr lang="en-US" sz="1600" dirty="0"/>
                    </a:p>
                    <a:p>
                      <a:r>
                        <a:rPr lang="en-US" sz="1600" dirty="0"/>
                        <a:t>The company holds a Legal Entity Identifier (LEI): 98450003D89B3DF1AW60. ​</a:t>
                      </a:r>
                      <a:r>
                        <a:rPr lang="en-US" sz="1600" dirty="0">
                          <a:hlinkClick r:id="rId3"/>
                        </a:rPr>
                        <a:t>Bloomberg LEI+1</a:t>
                      </a:r>
                      <a:endParaRPr lang="en-US" sz="1600" dirty="0"/>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21</a:t>
            </a:fld>
            <a:endParaRPr lang="pt-PT" dirty="0"/>
          </a:p>
        </p:txBody>
      </p:sp>
    </p:spTree>
    <p:extLst>
      <p:ext uri="{BB962C8B-B14F-4D97-AF65-F5344CB8AC3E}">
        <p14:creationId xmlns:p14="http://schemas.microsoft.com/office/powerpoint/2010/main" val="16559775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2628184253"/>
              </p:ext>
            </p:extLst>
          </p:nvPr>
        </p:nvGraphicFramePr>
        <p:xfrm>
          <a:off x="666750" y="1587381"/>
          <a:ext cx="8229813" cy="8802852"/>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endParaRPr lang="pt-PT" noProof="0" dirty="0"/>
                    </a:p>
                  </a:txBody>
                  <a:tcPr anchor="ctr"/>
                </a:tc>
                <a:extLst>
                  <a:ext uri="{0D108BD9-81ED-4DB2-BD59-A6C34878D82A}">
                    <a16:rowId xmlns:a16="http://schemas.microsoft.com/office/drawing/2014/main" val="2389528094"/>
                  </a:ext>
                </a:extLst>
              </a:tr>
              <a:tr h="910244">
                <a:tc>
                  <a:txBody>
                    <a:bodyPr/>
                    <a:lstStyle/>
                    <a:p>
                      <a:r>
                        <a:rPr lang="en-US" dirty="0"/>
                        <a:t>To get more detailed information about </a:t>
                      </a:r>
                      <a:r>
                        <a:rPr lang="en-US" b="1" dirty="0"/>
                        <a:t>SPINUMVIVA, LDA</a:t>
                      </a:r>
                      <a:r>
                        <a:rPr lang="en-US" dirty="0"/>
                        <a:t> and its operations, you can check the following resources:</a:t>
                      </a:r>
                    </a:p>
                    <a:p>
                      <a:r>
                        <a:rPr lang="en-US" b="1" dirty="0"/>
                        <a:t>Portuguese Business Registry (</a:t>
                      </a:r>
                      <a:r>
                        <a:rPr lang="en-US" b="1" dirty="0" err="1"/>
                        <a:t>Conservatória</a:t>
                      </a:r>
                      <a:r>
                        <a:rPr lang="en-US" b="1" dirty="0"/>
                        <a:t> do </a:t>
                      </a:r>
                      <a:r>
                        <a:rPr lang="en-US" b="1" dirty="0" err="1"/>
                        <a:t>Registo</a:t>
                      </a:r>
                      <a:r>
                        <a:rPr lang="en-US" b="1" dirty="0"/>
                        <a:t> </a:t>
                      </a:r>
                      <a:r>
                        <a:rPr lang="en-US" b="1" dirty="0" err="1"/>
                        <a:t>Comercial</a:t>
                      </a:r>
                      <a:r>
                        <a:rPr lang="en-US" b="1" dirty="0"/>
                        <a:t>)</a:t>
                      </a:r>
                      <a:r>
                        <a:rPr lang="en-US" dirty="0"/>
                        <a:t>:</a:t>
                      </a:r>
                    </a:p>
                    <a:p>
                      <a:pPr lvl="1"/>
                      <a:r>
                        <a:rPr lang="en-US" dirty="0"/>
                        <a:t>This is the official registry where you can find legal information about companies in Portugal, including their shareholders, directors, and financial details. You can search for SPINUMVIVA, LDA here.</a:t>
                      </a:r>
                    </a:p>
                    <a:p>
                      <a:pPr lvl="1"/>
                      <a:r>
                        <a:rPr lang="en-US" dirty="0"/>
                        <a:t>Website: https://www.irn.mj.pt</a:t>
                      </a:r>
                    </a:p>
                    <a:p>
                      <a:r>
                        <a:rPr lang="en-US" b="1" dirty="0"/>
                        <a:t>Legal Entity Identifier (LEI) Database</a:t>
                      </a:r>
                      <a:r>
                        <a:rPr lang="en-US" dirty="0"/>
                        <a:t>:</a:t>
                      </a:r>
                    </a:p>
                    <a:p>
                      <a:pPr lvl="1"/>
                      <a:r>
                        <a:rPr lang="en-US" dirty="0"/>
                        <a:t>SPINUMVIVA has a registered LEI (98450003D89B3DF1AW60), which you can use to search for additional information on global financial platforms.</a:t>
                      </a:r>
                    </a:p>
                    <a:p>
                      <a:pPr lvl="1"/>
                      <a:r>
                        <a:rPr lang="en-US" dirty="0"/>
                        <a:t>LEI lookup site: https://lei.bloomberg.com/gleifs/view/98450003D89B3DF1AW60</a:t>
                      </a:r>
                    </a:p>
                    <a:p>
                      <a:r>
                        <a:rPr lang="en-US" b="1" dirty="0"/>
                        <a:t>Company’s Official Website or Social Media</a:t>
                      </a:r>
                      <a:r>
                        <a:rPr lang="en-US" dirty="0"/>
                        <a:t>:</a:t>
                      </a:r>
                    </a:p>
                    <a:p>
                      <a:pPr lvl="1"/>
                      <a:r>
                        <a:rPr lang="en-US" dirty="0"/>
                        <a:t>If SPINUMVIVA, LDA has an official website or social media accounts, these platforms often provide insights into its services, clients, and business activities.</a:t>
                      </a:r>
                    </a:p>
                    <a:p>
                      <a:r>
                        <a:rPr lang="en-US" b="1" dirty="0"/>
                        <a:t>News Outlets and Investigative Reports</a:t>
                      </a:r>
                      <a:r>
                        <a:rPr lang="en-US" dirty="0"/>
                        <a:t>:</a:t>
                      </a:r>
                    </a:p>
                    <a:p>
                      <a:pPr lvl="1"/>
                      <a:r>
                        <a:rPr lang="en-US" dirty="0"/>
                        <a:t>Major Portuguese newspapers like </a:t>
                      </a:r>
                      <a:r>
                        <a:rPr lang="en-US" b="1" dirty="0"/>
                        <a:t>El País</a:t>
                      </a:r>
                      <a:r>
                        <a:rPr lang="en-US" dirty="0"/>
                        <a:t> or </a:t>
                      </a:r>
                      <a:r>
                        <a:rPr lang="en-US" b="1" dirty="0" err="1"/>
                        <a:t>Jornal</a:t>
                      </a:r>
                      <a:r>
                        <a:rPr lang="en-US" b="1" dirty="0"/>
                        <a:t> de </a:t>
                      </a:r>
                      <a:r>
                        <a:rPr lang="en-US" b="1" dirty="0" err="1"/>
                        <a:t>Notícias</a:t>
                      </a:r>
                      <a:r>
                        <a:rPr lang="en-US" dirty="0"/>
                        <a:t> often publish in-depth reports about political scandals and business affiliations. These sources may have additional details about SPINUMVIVA and its connections to public figures, especially the Prime Minister.</a:t>
                      </a:r>
                    </a:p>
                    <a:p>
                      <a:r>
                        <a:rPr lang="en-US" b="1" dirty="0"/>
                        <a:t>Financial and Business Databases</a:t>
                      </a:r>
                      <a:r>
                        <a:rPr lang="en-US" dirty="0"/>
                        <a:t>:</a:t>
                      </a:r>
                    </a:p>
                    <a:p>
                      <a:pPr lvl="1"/>
                      <a:r>
                        <a:rPr lang="en-US" dirty="0"/>
                        <a:t>Platforms such as </a:t>
                      </a:r>
                      <a:r>
                        <a:rPr lang="en-US" b="1" dirty="0"/>
                        <a:t>Bloomberg</a:t>
                      </a:r>
                      <a:r>
                        <a:rPr lang="en-US" dirty="0"/>
                        <a:t>, </a:t>
                      </a:r>
                      <a:r>
                        <a:rPr lang="en-US" b="1" dirty="0"/>
                        <a:t>Reuters</a:t>
                      </a:r>
                      <a:r>
                        <a:rPr lang="en-US" dirty="0"/>
                        <a:t>, and </a:t>
                      </a:r>
                      <a:r>
                        <a:rPr lang="en-US" b="1" dirty="0"/>
                        <a:t>Dun &amp; Bradstreet</a:t>
                      </a:r>
                      <a:r>
                        <a:rPr lang="en-US" dirty="0"/>
                        <a:t> offer detailed financial reports and company profiles. You can access these services for a more in-depth analysis (some of these may require a subscription).</a:t>
                      </a:r>
                    </a:p>
                    <a:p>
                      <a:r>
                        <a:rPr lang="en-US" dirty="0"/>
                        <a:t>These should help you gather comprehensive details about the company and its ownership. </a:t>
                      </a:r>
                      <a:r>
                        <a:rPr lang="en-US"/>
                        <a:t>Let me know if you need more guidance!</a:t>
                      </a: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22</a:t>
            </a:fld>
            <a:endParaRPr lang="pt-PT" dirty="0"/>
          </a:p>
        </p:txBody>
      </p:sp>
    </p:spTree>
    <p:extLst>
      <p:ext uri="{BB962C8B-B14F-4D97-AF65-F5344CB8AC3E}">
        <p14:creationId xmlns:p14="http://schemas.microsoft.com/office/powerpoint/2010/main" val="13365406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18614922"/>
              </p:ext>
            </p:extLst>
          </p:nvPr>
        </p:nvGraphicFramePr>
        <p:xfrm>
          <a:off x="808152" y="980930"/>
          <a:ext cx="8229813" cy="1579092"/>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endParaRPr lang="pt-PT" noProof="0" dirty="0"/>
                    </a:p>
                  </a:txBody>
                  <a:tcPr anchor="ctr"/>
                </a:tc>
                <a:extLst>
                  <a:ext uri="{0D108BD9-81ED-4DB2-BD59-A6C34878D82A}">
                    <a16:rowId xmlns:a16="http://schemas.microsoft.com/office/drawing/2014/main" val="2389528094"/>
                  </a:ext>
                </a:extLst>
              </a:tr>
              <a:tr h="910244">
                <a:tc>
                  <a:txBody>
                    <a:bodyPr/>
                    <a:lstStyle/>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hlinkClick r:id="rId3"/>
                        </a:rPr>
                        <a:t>https://www.iberinform.pt/empresa/24946732/spinumviva-lda</a:t>
                      </a: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23</a:t>
            </a:fld>
            <a:endParaRPr lang="pt-PT" dirty="0"/>
          </a:p>
        </p:txBody>
      </p:sp>
      <p:pic>
        <p:nvPicPr>
          <p:cNvPr id="4" name="Picture 3">
            <a:extLst>
              <a:ext uri="{FF2B5EF4-FFF2-40B4-BE49-F238E27FC236}">
                <a16:creationId xmlns:a16="http://schemas.microsoft.com/office/drawing/2014/main" id="{BCA776D5-9095-5166-D306-170749736468}"/>
              </a:ext>
            </a:extLst>
          </p:cNvPr>
          <p:cNvPicPr>
            <a:picLocks noChangeAspect="1"/>
          </p:cNvPicPr>
          <p:nvPr/>
        </p:nvPicPr>
        <p:blipFill>
          <a:blip r:embed="rId4"/>
          <a:stretch>
            <a:fillRect/>
          </a:stretch>
        </p:blipFill>
        <p:spPr>
          <a:xfrm>
            <a:off x="1039545" y="1937852"/>
            <a:ext cx="7472859" cy="4444302"/>
          </a:xfrm>
          <a:prstGeom prst="rect">
            <a:avLst/>
          </a:prstGeom>
        </p:spPr>
      </p:pic>
    </p:spTree>
    <p:extLst>
      <p:ext uri="{BB962C8B-B14F-4D97-AF65-F5344CB8AC3E}">
        <p14:creationId xmlns:p14="http://schemas.microsoft.com/office/powerpoint/2010/main" val="7847747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854617406"/>
              </p:ext>
            </p:extLst>
          </p:nvPr>
        </p:nvGraphicFramePr>
        <p:xfrm>
          <a:off x="808152" y="980930"/>
          <a:ext cx="8229813" cy="7797012"/>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endParaRPr lang="pt-PT" noProof="0" dirty="0"/>
                    </a:p>
                  </a:txBody>
                  <a:tcPr anchor="ctr"/>
                </a:tc>
                <a:extLst>
                  <a:ext uri="{0D108BD9-81ED-4DB2-BD59-A6C34878D82A}">
                    <a16:rowId xmlns:a16="http://schemas.microsoft.com/office/drawing/2014/main" val="2389528094"/>
                  </a:ext>
                </a:extLst>
              </a:tr>
              <a:tr h="910244">
                <a:tc>
                  <a:txBody>
                    <a:bodyPr/>
                    <a:lstStyle/>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hlinkClick r:id="rId3"/>
                        </a:rPr>
                        <a:t>https://ugc.production.linktr.ee/10f7ce97-fab6-4292-af20-e90d4c7233c0_Pacto-Social-VitaX.pdf</a:t>
                      </a: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hlinkClick r:id="rId4"/>
                        </a:rPr>
                        <a:t>https://x.com/donocooperativa/status/1893377221777104959</a:t>
                      </a: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hlinkClick r:id="rId5"/>
                        </a:rPr>
                        <a:t>https://www.racius.com/spinumviva-lda/</a:t>
                      </a: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en-US" sz="1600" dirty="0"/>
                        <a:t>Segue o </a:t>
                      </a:r>
                      <a:r>
                        <a:rPr lang="en-US" sz="1600" dirty="0" err="1"/>
                        <a:t>fio</a:t>
                      </a:r>
                      <a:r>
                        <a:rPr lang="en-US" sz="1600" dirty="0"/>
                        <a:t> </a:t>
                      </a:r>
                    </a:p>
                    <a:p>
                      <a:pPr marL="285750" indent="-285750">
                        <a:lnSpc>
                          <a:spcPct val="150000"/>
                        </a:lnSpc>
                        <a:buFont typeface="Arial" panose="020B0604020202020204" pitchFamily="34" charset="0"/>
                        <a:buChar char="•"/>
                      </a:pPr>
                      <a:endParaRPr lang="en-US"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en-US"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hlinkClick r:id="rId6"/>
                        </a:rPr>
                        <a:t>https://www.doutorfinancas.pt/empresas/como-obter-informacoes-sobre-uma-empresa/</a:t>
                      </a: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hlinkClick r:id="rId7"/>
                        </a:rPr>
                        <a:t>https://www.einforma.pt/servlet/app/portal/ENTP/servlet/app/prod/ETIQUETA_EMPRESA/nif/516195174</a:t>
                      </a: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hlinkClick r:id="rId8"/>
                        </a:rPr>
                        <a:t>https://www.infoempresas.com.pt/Empresa_SPINUMVIVA.html</a:t>
                      </a: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r>
                        <a:rPr lang="pt-PT" sz="1600" kern="1200" noProof="0">
                          <a:solidFill>
                            <a:schemeClr val="dk1"/>
                          </a:solidFill>
                          <a:latin typeface="+mn-lt"/>
                          <a:ea typeface="+mn-ea"/>
                          <a:cs typeface="+mn-cs"/>
                          <a:hlinkClick r:id="rId9"/>
                        </a:rPr>
                        <a:t>https://www.infoempresas.com.pt/Empresa_SPINUMVIVA.html#REGISTRO</a:t>
                      </a:r>
                      <a:endParaRPr lang="pt-PT" sz="1600" kern="1200" noProof="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24</a:t>
            </a:fld>
            <a:endParaRPr lang="pt-PT" dirty="0"/>
          </a:p>
        </p:txBody>
      </p:sp>
      <p:pic>
        <p:nvPicPr>
          <p:cNvPr id="6" name="Graphic 5">
            <a:extLst>
              <a:ext uri="{FF2B5EF4-FFF2-40B4-BE49-F238E27FC236}">
                <a16:creationId xmlns:a16="http://schemas.microsoft.com/office/drawing/2014/main" id="{19CBBF26-5C54-7888-E4A6-6D2BEBD1F44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2361218" y="4077682"/>
            <a:ext cx="342900" cy="342900"/>
          </a:xfrm>
          <a:prstGeom prst="rect">
            <a:avLst/>
          </a:prstGeom>
        </p:spPr>
      </p:pic>
    </p:spTree>
    <p:extLst>
      <p:ext uri="{BB962C8B-B14F-4D97-AF65-F5344CB8AC3E}">
        <p14:creationId xmlns:p14="http://schemas.microsoft.com/office/powerpoint/2010/main" val="31770623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4064EE0-D703-ED15-2630-39A94C528979}"/>
              </a:ext>
            </a:extLst>
          </p:cNvPr>
          <p:cNvGraphicFramePr>
            <a:graphicFrameLocks noGrp="1"/>
          </p:cNvGraphicFramePr>
          <p:nvPr>
            <p:ph idx="1"/>
            <p:extLst>
              <p:ext uri="{D42A27DB-BD31-4B8C-83A1-F6EECF244321}">
                <p14:modId xmlns:p14="http://schemas.microsoft.com/office/powerpoint/2010/main" val="379240632"/>
              </p:ext>
            </p:extLst>
          </p:nvPr>
        </p:nvGraphicFramePr>
        <p:xfrm>
          <a:off x="808152" y="980930"/>
          <a:ext cx="8229813" cy="1345383"/>
        </p:xfrm>
        <a:graphic>
          <a:graphicData uri="http://schemas.openxmlformats.org/drawingml/2006/table">
            <a:tbl>
              <a:tblPr firstRow="1" bandRow="1">
                <a:tableStyleId>{5C22544A-7EE6-4342-B048-85BDC9FD1C3A}</a:tableStyleId>
              </a:tblPr>
              <a:tblGrid>
                <a:gridCol w="8229813">
                  <a:extLst>
                    <a:ext uri="{9D8B030D-6E8A-4147-A177-3AD203B41FA5}">
                      <a16:colId xmlns:a16="http://schemas.microsoft.com/office/drawing/2014/main" val="2619954489"/>
                    </a:ext>
                  </a:extLst>
                </a:gridCol>
              </a:tblGrid>
              <a:tr h="435139">
                <a:tc>
                  <a:txBody>
                    <a:bodyPr/>
                    <a:lstStyle/>
                    <a:p>
                      <a:pPr algn="l"/>
                      <a:endParaRPr lang="pt-PT" noProof="0" dirty="0"/>
                    </a:p>
                  </a:txBody>
                  <a:tcPr anchor="ctr"/>
                </a:tc>
                <a:extLst>
                  <a:ext uri="{0D108BD9-81ED-4DB2-BD59-A6C34878D82A}">
                    <a16:rowId xmlns:a16="http://schemas.microsoft.com/office/drawing/2014/main" val="2389528094"/>
                  </a:ext>
                </a:extLst>
              </a:tr>
              <a:tr h="910244">
                <a:tc>
                  <a:txBody>
                    <a:bodyPr/>
                    <a:lstStyle/>
                    <a:p>
                      <a:pPr marL="285750" indent="-285750">
                        <a:lnSpc>
                          <a:spcPct val="150000"/>
                        </a:lnSpc>
                        <a:buFont typeface="Arial" panose="020B0604020202020204" pitchFamily="34" charset="0"/>
                        <a:buChar char="•"/>
                      </a:pPr>
                      <a:r>
                        <a:rPr lang="pt-PT" sz="1600" kern="1200" noProof="0" dirty="0">
                          <a:solidFill>
                            <a:schemeClr val="dk1"/>
                          </a:solidFill>
                          <a:latin typeface="+mn-lt"/>
                          <a:ea typeface="+mn-ea"/>
                          <a:cs typeface="+mn-cs"/>
                        </a:rPr>
                        <a:t>https://www.rigorbiz.pt/spinumviva-lda</a:t>
                      </a:r>
                    </a:p>
                    <a:p>
                      <a:pPr marL="285750" indent="-285750">
                        <a:lnSpc>
                          <a:spcPct val="150000"/>
                        </a:lnSpc>
                        <a:buFont typeface="Arial" panose="020B0604020202020204" pitchFamily="34" charset="0"/>
                        <a:buChar char="•"/>
                      </a:pPr>
                      <a:endParaRPr lang="pt-PT" sz="1600" kern="1200" noProof="0" dirty="0">
                        <a:solidFill>
                          <a:schemeClr val="dk1"/>
                        </a:solidFill>
                        <a:latin typeface="+mn-lt"/>
                        <a:ea typeface="+mn-ea"/>
                        <a:cs typeface="+mn-cs"/>
                      </a:endParaRPr>
                    </a:p>
                  </a:txBody>
                  <a:tcPr>
                    <a:noFill/>
                  </a:tcPr>
                </a:tc>
                <a:extLst>
                  <a:ext uri="{0D108BD9-81ED-4DB2-BD59-A6C34878D82A}">
                    <a16:rowId xmlns:a16="http://schemas.microsoft.com/office/drawing/2014/main" val="3288223916"/>
                  </a:ext>
                </a:extLst>
              </a:tr>
            </a:tbl>
          </a:graphicData>
        </a:graphic>
      </p:graphicFrame>
      <p:sp>
        <p:nvSpPr>
          <p:cNvPr id="2" name="Title 1">
            <a:extLst>
              <a:ext uri="{FF2B5EF4-FFF2-40B4-BE49-F238E27FC236}">
                <a16:creationId xmlns:a16="http://schemas.microsoft.com/office/drawing/2014/main" id="{C3B28258-9818-9607-2861-9A74A0D35F76}"/>
              </a:ext>
            </a:extLst>
          </p:cNvPr>
          <p:cNvSpPr>
            <a:spLocks noGrp="1"/>
          </p:cNvSpPr>
          <p:nvPr>
            <p:ph type="title"/>
          </p:nvPr>
        </p:nvSpPr>
        <p:spPr/>
        <p:txBody>
          <a:bodyPr>
            <a:normAutofit/>
          </a:bodyPr>
          <a:lstStyle/>
          <a:p>
            <a:r>
              <a:rPr lang="pt-PT" sz="4000" dirty="0"/>
              <a:t>Portugal</a:t>
            </a:r>
            <a:br>
              <a:rPr lang="pt-PT" dirty="0"/>
            </a:br>
            <a:r>
              <a:rPr lang="pt-PT" dirty="0"/>
              <a:t>	</a:t>
            </a:r>
            <a:endParaRPr lang="en-US" dirty="0"/>
          </a:p>
        </p:txBody>
      </p:sp>
      <p:sp>
        <p:nvSpPr>
          <p:cNvPr id="13" name="Slide Number Placeholder 3">
            <a:extLst>
              <a:ext uri="{FF2B5EF4-FFF2-40B4-BE49-F238E27FC236}">
                <a16:creationId xmlns:a16="http://schemas.microsoft.com/office/drawing/2014/main" id="{4D235E90-305B-5407-DCA1-8D1CAB399450}"/>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25</a:t>
            </a:fld>
            <a:endParaRPr lang="pt-PT" dirty="0"/>
          </a:p>
        </p:txBody>
      </p:sp>
      <p:graphicFrame>
        <p:nvGraphicFramePr>
          <p:cNvPr id="3" name="Tabelle 6">
            <a:extLst>
              <a:ext uri="{FF2B5EF4-FFF2-40B4-BE49-F238E27FC236}">
                <a16:creationId xmlns:a16="http://schemas.microsoft.com/office/drawing/2014/main" id="{10D29B84-D6B4-E64D-BE39-51FA16F02D53}"/>
              </a:ext>
            </a:extLst>
          </p:cNvPr>
          <p:cNvGraphicFramePr>
            <a:graphicFrameLocks noGrp="1"/>
          </p:cNvGraphicFramePr>
          <p:nvPr>
            <p:extLst>
              <p:ext uri="{D42A27DB-BD31-4B8C-83A1-F6EECF244321}">
                <p14:modId xmlns:p14="http://schemas.microsoft.com/office/powerpoint/2010/main" val="1021922756"/>
              </p:ext>
            </p:extLst>
          </p:nvPr>
        </p:nvGraphicFramePr>
        <p:xfrm>
          <a:off x="206828" y="3753315"/>
          <a:ext cx="10557168" cy="741680"/>
        </p:xfrm>
        <a:graphic>
          <a:graphicData uri="http://schemas.openxmlformats.org/drawingml/2006/table">
            <a:tbl>
              <a:tblPr>
                <a:tableStyleId>{5C22544A-7EE6-4342-B048-85BDC9FD1C3A}</a:tableStyleId>
              </a:tblPr>
              <a:tblGrid>
                <a:gridCol w="659823">
                  <a:extLst>
                    <a:ext uri="{9D8B030D-6E8A-4147-A177-3AD203B41FA5}">
                      <a16:colId xmlns:a16="http://schemas.microsoft.com/office/drawing/2014/main" val="2935870765"/>
                    </a:ext>
                  </a:extLst>
                </a:gridCol>
                <a:gridCol w="659823">
                  <a:extLst>
                    <a:ext uri="{9D8B030D-6E8A-4147-A177-3AD203B41FA5}">
                      <a16:colId xmlns:a16="http://schemas.microsoft.com/office/drawing/2014/main" val="3782869620"/>
                    </a:ext>
                  </a:extLst>
                </a:gridCol>
                <a:gridCol w="659823">
                  <a:extLst>
                    <a:ext uri="{9D8B030D-6E8A-4147-A177-3AD203B41FA5}">
                      <a16:colId xmlns:a16="http://schemas.microsoft.com/office/drawing/2014/main" val="2508422942"/>
                    </a:ext>
                  </a:extLst>
                </a:gridCol>
                <a:gridCol w="659823">
                  <a:extLst>
                    <a:ext uri="{9D8B030D-6E8A-4147-A177-3AD203B41FA5}">
                      <a16:colId xmlns:a16="http://schemas.microsoft.com/office/drawing/2014/main" val="3251644995"/>
                    </a:ext>
                  </a:extLst>
                </a:gridCol>
                <a:gridCol w="659823">
                  <a:extLst>
                    <a:ext uri="{9D8B030D-6E8A-4147-A177-3AD203B41FA5}">
                      <a16:colId xmlns:a16="http://schemas.microsoft.com/office/drawing/2014/main" val="3185941357"/>
                    </a:ext>
                  </a:extLst>
                </a:gridCol>
                <a:gridCol w="659823">
                  <a:extLst>
                    <a:ext uri="{9D8B030D-6E8A-4147-A177-3AD203B41FA5}">
                      <a16:colId xmlns:a16="http://schemas.microsoft.com/office/drawing/2014/main" val="4237669275"/>
                    </a:ext>
                  </a:extLst>
                </a:gridCol>
                <a:gridCol w="659823">
                  <a:extLst>
                    <a:ext uri="{9D8B030D-6E8A-4147-A177-3AD203B41FA5}">
                      <a16:colId xmlns:a16="http://schemas.microsoft.com/office/drawing/2014/main" val="2116195520"/>
                    </a:ext>
                  </a:extLst>
                </a:gridCol>
                <a:gridCol w="659823">
                  <a:extLst>
                    <a:ext uri="{9D8B030D-6E8A-4147-A177-3AD203B41FA5}">
                      <a16:colId xmlns:a16="http://schemas.microsoft.com/office/drawing/2014/main" val="1323761416"/>
                    </a:ext>
                  </a:extLst>
                </a:gridCol>
                <a:gridCol w="659823">
                  <a:extLst>
                    <a:ext uri="{9D8B030D-6E8A-4147-A177-3AD203B41FA5}">
                      <a16:colId xmlns:a16="http://schemas.microsoft.com/office/drawing/2014/main" val="3279071599"/>
                    </a:ext>
                  </a:extLst>
                </a:gridCol>
                <a:gridCol w="659823">
                  <a:extLst>
                    <a:ext uri="{9D8B030D-6E8A-4147-A177-3AD203B41FA5}">
                      <a16:colId xmlns:a16="http://schemas.microsoft.com/office/drawing/2014/main" val="2126206707"/>
                    </a:ext>
                  </a:extLst>
                </a:gridCol>
                <a:gridCol w="659823">
                  <a:extLst>
                    <a:ext uri="{9D8B030D-6E8A-4147-A177-3AD203B41FA5}">
                      <a16:colId xmlns:a16="http://schemas.microsoft.com/office/drawing/2014/main" val="1730129914"/>
                    </a:ext>
                  </a:extLst>
                </a:gridCol>
                <a:gridCol w="659823">
                  <a:extLst>
                    <a:ext uri="{9D8B030D-6E8A-4147-A177-3AD203B41FA5}">
                      <a16:colId xmlns:a16="http://schemas.microsoft.com/office/drawing/2014/main" val="3323539446"/>
                    </a:ext>
                  </a:extLst>
                </a:gridCol>
                <a:gridCol w="659823">
                  <a:extLst>
                    <a:ext uri="{9D8B030D-6E8A-4147-A177-3AD203B41FA5}">
                      <a16:colId xmlns:a16="http://schemas.microsoft.com/office/drawing/2014/main" val="3433446510"/>
                    </a:ext>
                  </a:extLst>
                </a:gridCol>
                <a:gridCol w="659823">
                  <a:extLst>
                    <a:ext uri="{9D8B030D-6E8A-4147-A177-3AD203B41FA5}">
                      <a16:colId xmlns:a16="http://schemas.microsoft.com/office/drawing/2014/main" val="3357358766"/>
                    </a:ext>
                  </a:extLst>
                </a:gridCol>
                <a:gridCol w="659823">
                  <a:extLst>
                    <a:ext uri="{9D8B030D-6E8A-4147-A177-3AD203B41FA5}">
                      <a16:colId xmlns:a16="http://schemas.microsoft.com/office/drawing/2014/main" val="1144156552"/>
                    </a:ext>
                  </a:extLst>
                </a:gridCol>
                <a:gridCol w="659823">
                  <a:extLst>
                    <a:ext uri="{9D8B030D-6E8A-4147-A177-3AD203B41FA5}">
                      <a16:colId xmlns:a16="http://schemas.microsoft.com/office/drawing/2014/main" val="375582198"/>
                    </a:ext>
                  </a:extLst>
                </a:gridCol>
              </a:tblGrid>
              <a:tr h="370840">
                <a:tc>
                  <a:txBody>
                    <a:bodyPr/>
                    <a:lstStyle/>
                    <a:p>
                      <a:pPr algn="ctr"/>
                      <a:r>
                        <a:rPr lang="en-US" sz="1200" b="1" noProof="0" dirty="0"/>
                        <a:t>Jan</a:t>
                      </a:r>
                    </a:p>
                  </a:txBody>
                  <a:tcPr anchor="ctr">
                    <a:solidFill>
                      <a:schemeClr val="bg1">
                        <a:lumMod val="95000"/>
                      </a:schemeClr>
                    </a:solidFill>
                  </a:tcPr>
                </a:tc>
                <a:tc>
                  <a:txBody>
                    <a:bodyPr/>
                    <a:lstStyle/>
                    <a:p>
                      <a:pPr algn="ctr"/>
                      <a:r>
                        <a:rPr lang="en-US" sz="1200" b="1" noProof="0" dirty="0"/>
                        <a:t>Feb</a:t>
                      </a:r>
                    </a:p>
                  </a:txBody>
                  <a:tcPr anchor="ctr">
                    <a:solidFill>
                      <a:schemeClr val="bg1">
                        <a:lumMod val="95000"/>
                      </a:schemeClr>
                    </a:solidFill>
                  </a:tcPr>
                </a:tc>
                <a:tc>
                  <a:txBody>
                    <a:bodyPr/>
                    <a:lstStyle/>
                    <a:p>
                      <a:pPr algn="ctr"/>
                      <a:r>
                        <a:rPr lang="en-US" sz="1200" b="1" noProof="0" dirty="0"/>
                        <a:t>Mar</a:t>
                      </a:r>
                    </a:p>
                  </a:txBody>
                  <a:tcPr anchor="ctr">
                    <a:solidFill>
                      <a:schemeClr val="bg1">
                        <a:lumMod val="95000"/>
                      </a:schemeClr>
                    </a:solidFill>
                  </a:tcPr>
                </a:tc>
                <a:tc>
                  <a:txBody>
                    <a:bodyPr/>
                    <a:lstStyle/>
                    <a:p>
                      <a:pPr algn="ctr"/>
                      <a:r>
                        <a:rPr lang="en-US" sz="1200" b="1" noProof="0" dirty="0"/>
                        <a:t>Apr</a:t>
                      </a:r>
                    </a:p>
                  </a:txBody>
                  <a:tcPr anchor="ctr">
                    <a:solidFill>
                      <a:schemeClr val="bg1">
                        <a:lumMod val="95000"/>
                      </a:schemeClr>
                    </a:solidFill>
                  </a:tcPr>
                </a:tc>
                <a:tc>
                  <a:txBody>
                    <a:bodyPr/>
                    <a:lstStyle/>
                    <a:p>
                      <a:pPr algn="ctr"/>
                      <a:r>
                        <a:rPr lang="en-US" sz="1200" b="1" noProof="0" dirty="0"/>
                        <a:t>May</a:t>
                      </a:r>
                    </a:p>
                  </a:txBody>
                  <a:tcPr anchor="ctr">
                    <a:solidFill>
                      <a:schemeClr val="bg1">
                        <a:lumMod val="95000"/>
                      </a:schemeClr>
                    </a:solidFill>
                  </a:tcPr>
                </a:tc>
                <a:tc>
                  <a:txBody>
                    <a:bodyPr/>
                    <a:lstStyle/>
                    <a:p>
                      <a:pPr algn="ctr"/>
                      <a:r>
                        <a:rPr lang="en-US" sz="1200" b="1" noProof="0" dirty="0"/>
                        <a:t>Jun</a:t>
                      </a:r>
                    </a:p>
                  </a:txBody>
                  <a:tcPr anchor="ctr">
                    <a:solidFill>
                      <a:schemeClr val="bg1">
                        <a:lumMod val="95000"/>
                      </a:schemeClr>
                    </a:solidFill>
                  </a:tcPr>
                </a:tc>
                <a:tc>
                  <a:txBody>
                    <a:bodyPr/>
                    <a:lstStyle/>
                    <a:p>
                      <a:pPr algn="ctr"/>
                      <a:r>
                        <a:rPr lang="en-US" sz="1200" b="1" noProof="0" dirty="0"/>
                        <a:t>Jul</a:t>
                      </a:r>
                    </a:p>
                  </a:txBody>
                  <a:tcPr anchor="ctr">
                    <a:solidFill>
                      <a:schemeClr val="bg1">
                        <a:lumMod val="95000"/>
                      </a:schemeClr>
                    </a:solidFill>
                  </a:tcPr>
                </a:tc>
                <a:tc>
                  <a:txBody>
                    <a:bodyPr/>
                    <a:lstStyle/>
                    <a:p>
                      <a:pPr algn="ctr"/>
                      <a:r>
                        <a:rPr lang="en-US" sz="1200" b="1" noProof="0" dirty="0"/>
                        <a:t>Aug</a:t>
                      </a:r>
                    </a:p>
                  </a:txBody>
                  <a:tcPr anchor="ctr">
                    <a:solidFill>
                      <a:schemeClr val="bg1">
                        <a:lumMod val="95000"/>
                      </a:schemeClr>
                    </a:solidFill>
                  </a:tcPr>
                </a:tc>
                <a:tc>
                  <a:txBody>
                    <a:bodyPr/>
                    <a:lstStyle/>
                    <a:p>
                      <a:pPr algn="ctr"/>
                      <a:r>
                        <a:rPr lang="en-US" sz="1200" b="1" noProof="0" dirty="0"/>
                        <a:t>Sep</a:t>
                      </a:r>
                    </a:p>
                  </a:txBody>
                  <a:tcPr anchor="ctr">
                    <a:solidFill>
                      <a:schemeClr val="bg1">
                        <a:lumMod val="95000"/>
                      </a:schemeClr>
                    </a:solidFill>
                  </a:tcPr>
                </a:tc>
                <a:tc>
                  <a:txBody>
                    <a:bodyPr/>
                    <a:lstStyle/>
                    <a:p>
                      <a:pPr algn="ctr"/>
                      <a:r>
                        <a:rPr lang="en-US" sz="1200" b="1" noProof="0" dirty="0"/>
                        <a:t>Oct</a:t>
                      </a:r>
                    </a:p>
                  </a:txBody>
                  <a:tcPr anchor="ctr">
                    <a:solidFill>
                      <a:schemeClr val="bg1">
                        <a:lumMod val="95000"/>
                      </a:schemeClr>
                    </a:solidFill>
                  </a:tcPr>
                </a:tc>
                <a:tc>
                  <a:txBody>
                    <a:bodyPr/>
                    <a:lstStyle/>
                    <a:p>
                      <a:pPr algn="ctr"/>
                      <a:r>
                        <a:rPr lang="en-US" sz="1200" b="1" noProof="0" dirty="0"/>
                        <a:t>Nov</a:t>
                      </a:r>
                    </a:p>
                  </a:txBody>
                  <a:tcPr anchor="ctr">
                    <a:solidFill>
                      <a:schemeClr val="bg1">
                        <a:lumMod val="95000"/>
                      </a:schemeClr>
                    </a:solidFill>
                  </a:tcPr>
                </a:tc>
                <a:tc>
                  <a:txBody>
                    <a:bodyPr/>
                    <a:lstStyle/>
                    <a:p>
                      <a:pPr algn="ctr"/>
                      <a:r>
                        <a:rPr lang="en-US" sz="1200" b="1" noProof="0" dirty="0"/>
                        <a:t>Dec</a:t>
                      </a:r>
                    </a:p>
                  </a:txBody>
                  <a:tcPr anchor="ctr">
                    <a:solidFill>
                      <a:schemeClr val="bg1">
                        <a:lumMod val="95000"/>
                      </a:schemeClr>
                    </a:solidFill>
                  </a:tcPr>
                </a:tc>
                <a:tc>
                  <a:txBody>
                    <a:bodyPr/>
                    <a:lstStyle/>
                    <a:p>
                      <a:pPr algn="ctr"/>
                      <a:r>
                        <a:rPr lang="en-US" sz="1200" b="1" noProof="0" dirty="0"/>
                        <a:t>Jan</a:t>
                      </a:r>
                    </a:p>
                  </a:txBody>
                  <a:tcPr anchor="ctr">
                    <a:solidFill>
                      <a:schemeClr val="bg1">
                        <a:lumMod val="95000"/>
                      </a:schemeClr>
                    </a:solidFill>
                  </a:tcPr>
                </a:tc>
                <a:tc>
                  <a:txBody>
                    <a:bodyPr/>
                    <a:lstStyle/>
                    <a:p>
                      <a:pPr algn="ctr"/>
                      <a:r>
                        <a:rPr lang="en-US" sz="1200" b="1" noProof="0" dirty="0"/>
                        <a:t>Feb</a:t>
                      </a:r>
                    </a:p>
                  </a:txBody>
                  <a:tcPr anchor="ctr">
                    <a:solidFill>
                      <a:schemeClr val="bg1">
                        <a:lumMod val="95000"/>
                      </a:schemeClr>
                    </a:solidFill>
                  </a:tcPr>
                </a:tc>
                <a:tc>
                  <a:txBody>
                    <a:bodyPr/>
                    <a:lstStyle/>
                    <a:p>
                      <a:pPr algn="ctr"/>
                      <a:r>
                        <a:rPr lang="en-US" sz="1200" b="1" noProof="0" dirty="0"/>
                        <a:t>Mar</a:t>
                      </a:r>
                    </a:p>
                  </a:txBody>
                  <a:tcPr anchor="ctr">
                    <a:solidFill>
                      <a:schemeClr val="bg1">
                        <a:lumMod val="95000"/>
                      </a:schemeClr>
                    </a:solidFill>
                  </a:tcPr>
                </a:tc>
                <a:tc>
                  <a:txBody>
                    <a:bodyPr/>
                    <a:lstStyle/>
                    <a:p>
                      <a:pPr algn="ctr"/>
                      <a:r>
                        <a:rPr lang="en-US" sz="1200" b="1" noProof="0" dirty="0"/>
                        <a:t>Apr</a:t>
                      </a:r>
                    </a:p>
                  </a:txBody>
                  <a:tcPr anchor="ctr">
                    <a:solidFill>
                      <a:schemeClr val="bg1">
                        <a:lumMod val="95000"/>
                      </a:schemeClr>
                    </a:solidFill>
                  </a:tcPr>
                </a:tc>
                <a:extLst>
                  <a:ext uri="{0D108BD9-81ED-4DB2-BD59-A6C34878D82A}">
                    <a16:rowId xmlns:a16="http://schemas.microsoft.com/office/drawing/2014/main" val="1552006870"/>
                  </a:ext>
                </a:extLst>
              </a:tr>
              <a:tr h="370840">
                <a:tc gridSpan="12">
                  <a:txBody>
                    <a:bodyPr/>
                    <a:lstStyle/>
                    <a:p>
                      <a:pPr algn="ctr"/>
                      <a:r>
                        <a:rPr lang="en-US" sz="1400" b="1" noProof="0" dirty="0"/>
                        <a:t>2024</a:t>
                      </a:r>
                    </a:p>
                  </a:txBody>
                  <a:tcPr anchor="ctr">
                    <a:solidFill>
                      <a:schemeClr val="bg1">
                        <a:lumMod val="95000"/>
                      </a:schemeClr>
                    </a:solidFill>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tc gridSpan="4">
                  <a:txBody>
                    <a:bodyPr/>
                    <a:lstStyle/>
                    <a:p>
                      <a:pPr algn="ctr"/>
                      <a:r>
                        <a:rPr lang="en-US" sz="1400" b="1" noProof="0" dirty="0"/>
                        <a:t>2025</a:t>
                      </a:r>
                    </a:p>
                  </a:txBody>
                  <a:tcPr anchor="ctr">
                    <a:solidFill>
                      <a:schemeClr val="bg1">
                        <a:lumMod val="95000"/>
                      </a:schemeClr>
                    </a:solidFill>
                  </a:tcPr>
                </a:tc>
                <a:tc hMerge="1">
                  <a:txBody>
                    <a:bodyPr/>
                    <a:lstStyle/>
                    <a:p>
                      <a:endParaRPr lang="de-DE" dirty="0"/>
                    </a:p>
                  </a:txBody>
                  <a:tcPr/>
                </a:tc>
                <a:tc hMerge="1">
                  <a:txBody>
                    <a:bodyPr/>
                    <a:lstStyle/>
                    <a:p>
                      <a:endParaRPr lang="de-DE" dirty="0"/>
                    </a:p>
                  </a:txBody>
                  <a:tcPr/>
                </a:tc>
                <a:tc hMerge="1">
                  <a:txBody>
                    <a:bodyPr/>
                    <a:lstStyle/>
                    <a:p>
                      <a:endParaRPr lang="de-DE" dirty="0"/>
                    </a:p>
                  </a:txBody>
                  <a:tcPr/>
                </a:tc>
                <a:extLst>
                  <a:ext uri="{0D108BD9-81ED-4DB2-BD59-A6C34878D82A}">
                    <a16:rowId xmlns:a16="http://schemas.microsoft.com/office/drawing/2014/main" val="1820302938"/>
                  </a:ext>
                </a:extLst>
              </a:tr>
            </a:tbl>
          </a:graphicData>
        </a:graphic>
      </p:graphicFrame>
      <p:grpSp>
        <p:nvGrpSpPr>
          <p:cNvPr id="6" name="Gruppieren 8">
            <a:extLst>
              <a:ext uri="{FF2B5EF4-FFF2-40B4-BE49-F238E27FC236}">
                <a16:creationId xmlns:a16="http://schemas.microsoft.com/office/drawing/2014/main" id="{B1FBC539-0989-D344-561F-95E0919F9735}"/>
              </a:ext>
            </a:extLst>
          </p:cNvPr>
          <p:cNvGrpSpPr/>
          <p:nvPr/>
        </p:nvGrpSpPr>
        <p:grpSpPr>
          <a:xfrm>
            <a:off x="585327" y="2107643"/>
            <a:ext cx="180000" cy="2112408"/>
            <a:chOff x="1651861" y="1345217"/>
            <a:chExt cx="180000" cy="2112408"/>
          </a:xfrm>
        </p:grpSpPr>
        <p:cxnSp>
          <p:nvCxnSpPr>
            <p:cNvPr id="7" name="Gerader Verbinder 25__">
              <a:extLst>
                <a:ext uri="{FF2B5EF4-FFF2-40B4-BE49-F238E27FC236}">
                  <a16:creationId xmlns:a16="http://schemas.microsoft.com/office/drawing/2014/main" id="{803A0C0F-43D1-1D8B-427E-76F70242C6DD}"/>
                </a:ext>
              </a:extLst>
            </p:cNvPr>
            <p:cNvCxnSpPr>
              <a:cxnSpLocks/>
              <a:endCxn id="8" idx="0"/>
            </p:cNvCxnSpPr>
            <p:nvPr/>
          </p:nvCxnSpPr>
          <p:spPr>
            <a:xfrm>
              <a:off x="1741861" y="1345217"/>
              <a:ext cx="0" cy="1932408"/>
            </a:xfrm>
            <a:prstGeom prst="line">
              <a:avLst/>
            </a:prstGeom>
            <a:ln w="12700">
              <a:solidFill>
                <a:schemeClr val="accent1"/>
              </a:solidFill>
            </a:ln>
          </p:spPr>
          <p:style>
            <a:lnRef idx="1">
              <a:srgbClr val="00884A"/>
            </a:lnRef>
            <a:fillRef idx="0">
              <a:srgbClr val="00884A"/>
            </a:fillRef>
            <a:effectRef idx="0">
              <a:srgbClr val="00884A"/>
            </a:effectRef>
            <a:fontRef idx="minor">
              <a:schemeClr val="tx1"/>
            </a:fontRef>
          </p:style>
        </p:cxnSp>
        <p:sp>
          <p:nvSpPr>
            <p:cNvPr id="8" name="Ellipse 19">
              <a:extLst>
                <a:ext uri="{FF2B5EF4-FFF2-40B4-BE49-F238E27FC236}">
                  <a16:creationId xmlns:a16="http://schemas.microsoft.com/office/drawing/2014/main" id="{DEB4BE64-12CB-FA8E-55A4-80A1F139E404}"/>
                </a:ext>
              </a:extLst>
            </p:cNvPr>
            <p:cNvSpPr/>
            <p:nvPr/>
          </p:nvSpPr>
          <p:spPr>
            <a:xfrm>
              <a:off x="1651861" y="3277625"/>
              <a:ext cx="180000" cy="180000"/>
            </a:xfrm>
            <a:prstGeom prst="ellipse">
              <a:avLst/>
            </a:prstGeom>
            <a:solidFill>
              <a:schemeClr val="accent1"/>
            </a:solidFill>
            <a:ln w="9525"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a:ln>
                  <a:noFill/>
                </a:ln>
                <a:solidFill>
                  <a:srgbClr val="000000"/>
                </a:solidFill>
                <a:effectLst/>
                <a:uLnTx/>
                <a:uFillTx/>
                <a:ea typeface="+mn-ea"/>
                <a:cs typeface="+mn-cs"/>
              </a:endParaRPr>
            </a:p>
          </p:txBody>
        </p:sp>
      </p:grpSp>
      <p:grpSp>
        <p:nvGrpSpPr>
          <p:cNvPr id="9" name="Gruppieren 12">
            <a:extLst>
              <a:ext uri="{FF2B5EF4-FFF2-40B4-BE49-F238E27FC236}">
                <a16:creationId xmlns:a16="http://schemas.microsoft.com/office/drawing/2014/main" id="{FFD7824D-947D-7BA6-E0DF-F768613C8D69}"/>
              </a:ext>
            </a:extLst>
          </p:cNvPr>
          <p:cNvGrpSpPr/>
          <p:nvPr/>
        </p:nvGrpSpPr>
        <p:grpSpPr>
          <a:xfrm>
            <a:off x="7016817" y="4046617"/>
            <a:ext cx="936000" cy="1663345"/>
            <a:chOff x="3147894" y="3277625"/>
            <a:chExt cx="936000" cy="1663345"/>
          </a:xfrm>
        </p:grpSpPr>
        <p:cxnSp>
          <p:nvCxnSpPr>
            <p:cNvPr id="10" name="Gerader Verbinder 25">
              <a:extLst>
                <a:ext uri="{FF2B5EF4-FFF2-40B4-BE49-F238E27FC236}">
                  <a16:creationId xmlns:a16="http://schemas.microsoft.com/office/drawing/2014/main" id="{0D09AA36-96DA-ACE4-2F16-71E97BE71D24}"/>
                </a:ext>
              </a:extLst>
            </p:cNvPr>
            <p:cNvCxnSpPr>
              <a:cxnSpLocks/>
            </p:cNvCxnSpPr>
            <p:nvPr/>
          </p:nvCxnSpPr>
          <p:spPr>
            <a:xfrm>
              <a:off x="3237894" y="3457625"/>
              <a:ext cx="0" cy="1483345"/>
            </a:xfrm>
            <a:prstGeom prst="line">
              <a:avLst/>
            </a:prstGeom>
            <a:solidFill>
              <a:srgbClr val="424C58"/>
            </a:solidFill>
            <a:ln w="12700">
              <a:solidFill>
                <a:srgbClr val="424C58"/>
              </a:solidFill>
            </a:ln>
          </p:spPr>
          <p:style>
            <a:lnRef idx="1">
              <a:srgbClr val="00884A"/>
            </a:lnRef>
            <a:fillRef idx="0">
              <a:srgbClr val="00884A"/>
            </a:fillRef>
            <a:effectRef idx="0">
              <a:srgbClr val="00884A"/>
            </a:effectRef>
            <a:fontRef idx="minor">
              <a:schemeClr val="tx1"/>
            </a:fontRef>
          </p:style>
        </p:cxnSp>
        <p:sp>
          <p:nvSpPr>
            <p:cNvPr id="11" name="Ellipse 19_">
              <a:extLst>
                <a:ext uri="{FF2B5EF4-FFF2-40B4-BE49-F238E27FC236}">
                  <a16:creationId xmlns:a16="http://schemas.microsoft.com/office/drawing/2014/main" id="{50200A49-D4F7-2F15-7D34-37E574698D57}"/>
                </a:ext>
              </a:extLst>
            </p:cNvPr>
            <p:cNvSpPr/>
            <p:nvPr/>
          </p:nvSpPr>
          <p:spPr>
            <a:xfrm>
              <a:off x="3147894" y="3277625"/>
              <a:ext cx="936000" cy="180000"/>
            </a:xfrm>
            <a:prstGeom prst="roundRect">
              <a:avLst>
                <a:gd name="adj" fmla="val 50000"/>
              </a:avLst>
            </a:prstGeom>
            <a:solidFill>
              <a:srgbClr val="424C58"/>
            </a:solidFill>
            <a:ln w="9525"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a:ln>
                  <a:noFill/>
                </a:ln>
                <a:solidFill>
                  <a:srgbClr val="000000"/>
                </a:solidFill>
                <a:effectLst/>
                <a:uLnTx/>
                <a:uFillTx/>
                <a:ea typeface="+mn-ea"/>
                <a:cs typeface="+mn-cs"/>
              </a:endParaRPr>
            </a:p>
          </p:txBody>
        </p:sp>
      </p:grpSp>
      <p:sp>
        <p:nvSpPr>
          <p:cNvPr id="12" name="Textfeld 51">
            <a:extLst>
              <a:ext uri="{FF2B5EF4-FFF2-40B4-BE49-F238E27FC236}">
                <a16:creationId xmlns:a16="http://schemas.microsoft.com/office/drawing/2014/main" id="{A2DF3617-BB56-45DC-4815-EB0E28A41C58}"/>
              </a:ext>
            </a:extLst>
          </p:cNvPr>
          <p:cNvSpPr txBox="1"/>
          <p:nvPr/>
        </p:nvSpPr>
        <p:spPr>
          <a:xfrm>
            <a:off x="7243855" y="4751445"/>
            <a:ext cx="2797377" cy="302647"/>
          </a:xfrm>
          <a:prstGeom prst="rect">
            <a:avLst/>
          </a:prstGeom>
          <a:noFill/>
        </p:spPr>
        <p:txBody>
          <a:bodyPr wrap="square" lIns="72000" tIns="0" rIns="72000" bIns="0" rtlCol="0">
            <a:spAutoFit/>
          </a:bodyPr>
          <a:lstStyle/>
          <a:p>
            <a:pPr marL="0" marR="0" indent="0" algn="r" rtl="0" eaLnBrk="1" fontAlgn="auto" latinLnBrk="0" hangingPunct="1">
              <a:spcBef>
                <a:spcPts val="200"/>
              </a:spcBef>
              <a:spcAft>
                <a:spcPts val="0"/>
              </a:spcAft>
            </a:pPr>
            <a:r>
              <a:rPr lang="en-US" sz="1000" b="1" i="0" u="none" strike="noStrike" kern="1200" spc="0" baseline="0" dirty="0">
                <a:ln>
                  <a:noFill/>
                </a:ln>
                <a:solidFill>
                  <a:srgbClr val="000000"/>
                </a:solidFill>
                <a:effectLst/>
              </a:rPr>
              <a:t>End of Mar 25</a:t>
            </a:r>
            <a:endParaRPr lang="de-DE" sz="1000" b="0" i="0" u="none" strike="noStrike" dirty="0">
              <a:effectLst/>
            </a:endParaRPr>
          </a:p>
          <a:p>
            <a:pPr marL="0" marR="0" indent="0" algn="r" rtl="0" eaLnBrk="1" fontAlgn="auto" latinLnBrk="0" hangingPunct="1">
              <a:spcBef>
                <a:spcPts val="200"/>
              </a:spcBef>
              <a:spcAft>
                <a:spcPts val="0"/>
              </a:spcAft>
            </a:pPr>
            <a:r>
              <a:rPr lang="en-US" sz="800" b="0" i="0" u="none" strike="noStrike" kern="1200" spc="0" baseline="0" dirty="0" err="1">
                <a:ln>
                  <a:noFill/>
                </a:ln>
                <a:solidFill>
                  <a:srgbClr val="000000"/>
                </a:solidFill>
                <a:effectLst/>
              </a:rPr>
              <a:t>Texto</a:t>
            </a:r>
            <a:endParaRPr kumimoji="0" lang="de-DE" sz="1000" b="0" i="0" u="none" strike="noStrike" kern="0" cap="none" spc="0" normalizeH="0" baseline="0" noProof="0" dirty="0">
              <a:ln>
                <a:noFill/>
              </a:ln>
              <a:solidFill>
                <a:srgbClr val="000000"/>
              </a:solidFill>
              <a:effectLst/>
              <a:uLnTx/>
              <a:uFillTx/>
            </a:endParaRPr>
          </a:p>
        </p:txBody>
      </p:sp>
      <p:sp>
        <p:nvSpPr>
          <p:cNvPr id="14" name="Textfeld 52">
            <a:extLst>
              <a:ext uri="{FF2B5EF4-FFF2-40B4-BE49-F238E27FC236}">
                <a16:creationId xmlns:a16="http://schemas.microsoft.com/office/drawing/2014/main" id="{0E0322DB-B287-2F1C-E33F-34CB92199131}"/>
              </a:ext>
            </a:extLst>
          </p:cNvPr>
          <p:cNvSpPr txBox="1"/>
          <p:nvPr/>
        </p:nvSpPr>
        <p:spPr>
          <a:xfrm>
            <a:off x="6739271" y="2759319"/>
            <a:ext cx="2655308" cy="302647"/>
          </a:xfrm>
          <a:prstGeom prst="rect">
            <a:avLst/>
          </a:prstGeom>
          <a:noFill/>
        </p:spPr>
        <p:txBody>
          <a:bodyPr wrap="square" lIns="72000" tIns="0" rIns="72000" bIns="0" rtlCol="0">
            <a:spAutoFit/>
          </a:bodyPr>
          <a:lstStyle/>
          <a:p>
            <a:pPr marL="0" marR="0" indent="0" algn="r" rtl="0" eaLnBrk="1" fontAlgn="auto" latinLnBrk="0" hangingPunct="1">
              <a:spcBef>
                <a:spcPts val="200"/>
              </a:spcBef>
              <a:spcAft>
                <a:spcPts val="0"/>
              </a:spcAft>
            </a:pPr>
            <a:r>
              <a:rPr lang="en-US" sz="1000" b="1" i="0" u="none" strike="noStrike" kern="1200" spc="0" baseline="0" dirty="0">
                <a:ln>
                  <a:noFill/>
                </a:ln>
                <a:solidFill>
                  <a:srgbClr val="000000"/>
                </a:solidFill>
                <a:effectLst/>
              </a:rPr>
              <a:t>Feb 2025</a:t>
            </a:r>
          </a:p>
          <a:p>
            <a:pPr marL="0" marR="0" indent="0" algn="r" rtl="0" eaLnBrk="1" fontAlgn="auto" latinLnBrk="0" hangingPunct="1">
              <a:spcBef>
                <a:spcPts val="200"/>
              </a:spcBef>
              <a:spcAft>
                <a:spcPts val="0"/>
              </a:spcAft>
            </a:pPr>
            <a:r>
              <a:rPr lang="en-US" sz="800" b="0" i="0" u="none" strike="noStrike" kern="1200" spc="0" baseline="0" dirty="0" err="1">
                <a:ln>
                  <a:noFill/>
                </a:ln>
                <a:solidFill>
                  <a:srgbClr val="000000"/>
                </a:solidFill>
                <a:effectLst/>
              </a:rPr>
              <a:t>Texto</a:t>
            </a:r>
            <a:endParaRPr lang="en-US" sz="800" b="0" i="0" u="none" strike="noStrike" kern="1200" spc="0" baseline="0" dirty="0">
              <a:ln>
                <a:noFill/>
              </a:ln>
              <a:solidFill>
                <a:srgbClr val="000000"/>
              </a:solidFill>
              <a:effectLst/>
            </a:endParaRPr>
          </a:p>
        </p:txBody>
      </p:sp>
      <p:sp>
        <p:nvSpPr>
          <p:cNvPr id="15" name="Textfeld 53">
            <a:extLst>
              <a:ext uri="{FF2B5EF4-FFF2-40B4-BE49-F238E27FC236}">
                <a16:creationId xmlns:a16="http://schemas.microsoft.com/office/drawing/2014/main" id="{1E4CF6AD-BD7B-CE88-A316-8F7FBA330A22}"/>
              </a:ext>
            </a:extLst>
          </p:cNvPr>
          <p:cNvSpPr txBox="1"/>
          <p:nvPr/>
        </p:nvSpPr>
        <p:spPr>
          <a:xfrm>
            <a:off x="7661918" y="2153370"/>
            <a:ext cx="2605514" cy="302647"/>
          </a:xfrm>
          <a:prstGeom prst="rect">
            <a:avLst/>
          </a:prstGeom>
          <a:noFill/>
        </p:spPr>
        <p:txBody>
          <a:bodyPr wrap="square" lIns="72000" tIns="0" rIns="72000" bIns="0" rtlCol="0">
            <a:spAutoFit/>
          </a:bodyPr>
          <a:lstStyle/>
          <a:p>
            <a:pPr marL="0" marR="0" indent="0" algn="r" rtl="0" eaLnBrk="1" fontAlgn="auto" latinLnBrk="0" hangingPunct="1">
              <a:spcBef>
                <a:spcPts val="200"/>
              </a:spcBef>
              <a:spcAft>
                <a:spcPts val="0"/>
              </a:spcAft>
            </a:pPr>
            <a:r>
              <a:rPr kumimoji="0" lang="en-US" sz="1000" b="1" i="0" u="none" strike="noStrike" kern="1200" cap="none" spc="0" normalizeH="0" baseline="0" noProof="0" dirty="0">
                <a:ln>
                  <a:noFill/>
                </a:ln>
                <a:solidFill>
                  <a:schemeClr val="accent1"/>
                </a:solidFill>
                <a:effectLst/>
                <a:uLnTx/>
                <a:uFillTx/>
                <a:ea typeface="+mn-ea"/>
                <a:cs typeface="+mn-cs"/>
              </a:rPr>
              <a:t>04.04.2025</a:t>
            </a:r>
          </a:p>
          <a:p>
            <a:pPr marL="0" marR="0" lvl="0" indent="0" algn="r" defTabSz="914400" rtl="0" eaLnBrk="1" fontAlgn="auto" latinLnBrk="0" hangingPunct="1">
              <a:lnSpc>
                <a:spcPct val="100000"/>
              </a:lnSpc>
              <a:spcBef>
                <a:spcPts val="200"/>
              </a:spcBef>
              <a:spcAft>
                <a:spcPts val="0"/>
              </a:spcAft>
              <a:buClrTx/>
              <a:buSzTx/>
              <a:buFontTx/>
              <a:buNone/>
              <a:tabLst/>
              <a:defRPr/>
            </a:pPr>
            <a:r>
              <a:rPr kumimoji="0" lang="en-US" sz="800" b="0" i="0" u="none" strike="noStrike" kern="1200" cap="none" spc="0" normalizeH="0" baseline="0" noProof="0" dirty="0" err="1">
                <a:ln>
                  <a:noFill/>
                </a:ln>
                <a:solidFill>
                  <a:schemeClr val="accent1"/>
                </a:solidFill>
                <a:effectLst/>
                <a:uLnTx/>
                <a:uFillTx/>
                <a:ea typeface="+mn-ea"/>
                <a:cs typeface="+mn-cs"/>
              </a:rPr>
              <a:t>Texto</a:t>
            </a:r>
            <a:endParaRPr kumimoji="0" lang="en-US" sz="800" b="0" i="0" u="none" strike="noStrike" kern="1200" cap="none" spc="0" normalizeH="0" baseline="0" noProof="0" dirty="0">
              <a:ln>
                <a:noFill/>
              </a:ln>
              <a:solidFill>
                <a:schemeClr val="accent1"/>
              </a:solidFill>
              <a:effectLst/>
              <a:uLnTx/>
              <a:uFillTx/>
              <a:ea typeface="+mn-ea"/>
              <a:cs typeface="+mn-cs"/>
            </a:endParaRPr>
          </a:p>
        </p:txBody>
      </p:sp>
      <p:sp>
        <p:nvSpPr>
          <p:cNvPr id="16" name="Textfeld 56">
            <a:extLst>
              <a:ext uri="{FF2B5EF4-FFF2-40B4-BE49-F238E27FC236}">
                <a16:creationId xmlns:a16="http://schemas.microsoft.com/office/drawing/2014/main" id="{2E5A554C-25BF-DBF2-6C7C-3BADAE5DFE87}"/>
              </a:ext>
            </a:extLst>
          </p:cNvPr>
          <p:cNvSpPr txBox="1"/>
          <p:nvPr/>
        </p:nvSpPr>
        <p:spPr>
          <a:xfrm>
            <a:off x="3486599" y="2759319"/>
            <a:ext cx="3059491" cy="302647"/>
          </a:xfrm>
          <a:prstGeom prst="rect">
            <a:avLst/>
          </a:prstGeom>
          <a:noFill/>
        </p:spPr>
        <p:txBody>
          <a:bodyPr wrap="square" lIns="72000" tIns="0" rIns="72000" bIns="0" rtlCol="0">
            <a:spAutoFit/>
          </a:bodyPr>
          <a:lstStyle/>
          <a:p>
            <a:pPr marL="0" marR="0" indent="0" algn="r" rtl="0" eaLnBrk="1" fontAlgn="auto" latinLnBrk="0" hangingPunct="1">
              <a:spcBef>
                <a:spcPts val="200"/>
              </a:spcBef>
              <a:spcAft>
                <a:spcPts val="0"/>
              </a:spcAft>
            </a:pPr>
            <a:r>
              <a:rPr lang="en-US" sz="1000" b="1" i="0" u="none" strike="noStrike" kern="1200" spc="0" baseline="0" dirty="0">
                <a:ln>
                  <a:noFill/>
                </a:ln>
                <a:solidFill>
                  <a:srgbClr val="000000"/>
                </a:solidFill>
                <a:effectLst/>
              </a:rPr>
              <a:t>Oct 2024</a:t>
            </a:r>
          </a:p>
          <a:p>
            <a:pPr marL="0" marR="0" indent="0" algn="r" rtl="0" eaLnBrk="1" fontAlgn="auto" latinLnBrk="0" hangingPunct="1">
              <a:spcBef>
                <a:spcPts val="200"/>
              </a:spcBef>
              <a:spcAft>
                <a:spcPts val="0"/>
              </a:spcAft>
            </a:pPr>
            <a:r>
              <a:rPr lang="en-US" sz="800" b="0" i="0" u="none" strike="noStrike" kern="1200" spc="0" baseline="0" dirty="0" err="1">
                <a:ln>
                  <a:noFill/>
                </a:ln>
                <a:solidFill>
                  <a:srgbClr val="000000"/>
                </a:solidFill>
                <a:effectLst/>
              </a:rPr>
              <a:t>Texto</a:t>
            </a:r>
            <a:endParaRPr lang="en-US" sz="800" b="0" i="0" u="none" strike="noStrike" kern="1200" spc="0" baseline="0" dirty="0">
              <a:ln>
                <a:noFill/>
              </a:ln>
              <a:solidFill>
                <a:srgbClr val="000000"/>
              </a:solidFill>
              <a:effectLst/>
            </a:endParaRPr>
          </a:p>
        </p:txBody>
      </p:sp>
      <p:sp>
        <p:nvSpPr>
          <p:cNvPr id="17" name="Textfeld 57">
            <a:extLst>
              <a:ext uri="{FF2B5EF4-FFF2-40B4-BE49-F238E27FC236}">
                <a16:creationId xmlns:a16="http://schemas.microsoft.com/office/drawing/2014/main" id="{90C020AB-F718-386B-1FC1-E543F9FEF143}"/>
              </a:ext>
            </a:extLst>
          </p:cNvPr>
          <p:cNvSpPr txBox="1"/>
          <p:nvPr/>
        </p:nvSpPr>
        <p:spPr>
          <a:xfrm>
            <a:off x="675327" y="2108509"/>
            <a:ext cx="2689645" cy="153888"/>
          </a:xfrm>
          <a:prstGeom prst="rect">
            <a:avLst/>
          </a:prstGeom>
          <a:noFill/>
        </p:spPr>
        <p:txBody>
          <a:bodyPr wrap="square" lIns="72000" tIns="0" rIns="72000" bIns="0" rtlCol="0">
            <a:spAutoFit/>
          </a:bodyPr>
          <a:lstStyle/>
          <a:p>
            <a:pPr marL="0" marR="0" indent="0" rtl="0" eaLnBrk="1" fontAlgn="auto" latinLnBrk="0" hangingPunct="1">
              <a:spcBef>
                <a:spcPts val="200"/>
              </a:spcBef>
              <a:spcAft>
                <a:spcPts val="0"/>
              </a:spcAft>
            </a:pPr>
            <a:r>
              <a:rPr lang="en-US" sz="1000" b="1" dirty="0">
                <a:solidFill>
                  <a:schemeClr val="accent1"/>
                </a:solidFill>
              </a:rPr>
              <a:t>Jan 2024</a:t>
            </a:r>
            <a:endParaRPr kumimoji="0" lang="en-US" sz="1000" b="1" i="0" u="none" strike="noStrike" kern="1200" cap="none" spc="0" normalizeH="0" baseline="0" noProof="0" dirty="0">
              <a:ln>
                <a:noFill/>
              </a:ln>
              <a:solidFill>
                <a:schemeClr val="accent1"/>
              </a:solidFill>
              <a:effectLst/>
              <a:uLnTx/>
              <a:uFillTx/>
              <a:ea typeface="+mn-ea"/>
              <a:cs typeface="+mn-cs"/>
            </a:endParaRPr>
          </a:p>
        </p:txBody>
      </p:sp>
      <p:grpSp>
        <p:nvGrpSpPr>
          <p:cNvPr id="18" name="Gruppieren 58">
            <a:extLst>
              <a:ext uri="{FF2B5EF4-FFF2-40B4-BE49-F238E27FC236}">
                <a16:creationId xmlns:a16="http://schemas.microsoft.com/office/drawing/2014/main" id="{9687E06C-35B5-225D-E1CD-11BA81235794}"/>
              </a:ext>
            </a:extLst>
          </p:cNvPr>
          <p:cNvGrpSpPr/>
          <p:nvPr/>
        </p:nvGrpSpPr>
        <p:grpSpPr>
          <a:xfrm>
            <a:off x="9304579" y="2759319"/>
            <a:ext cx="180000" cy="1467298"/>
            <a:chOff x="5999556" y="244803"/>
            <a:chExt cx="180000" cy="1509015"/>
          </a:xfrm>
        </p:grpSpPr>
        <p:cxnSp>
          <p:nvCxnSpPr>
            <p:cNvPr id="19" name="Gerader Verbinder 25">
              <a:extLst>
                <a:ext uri="{FF2B5EF4-FFF2-40B4-BE49-F238E27FC236}">
                  <a16:creationId xmlns:a16="http://schemas.microsoft.com/office/drawing/2014/main" id="{8F516766-CBCD-B4AF-C590-BD1295AA29F8}"/>
                </a:ext>
              </a:extLst>
            </p:cNvPr>
            <p:cNvCxnSpPr>
              <a:cxnSpLocks/>
              <a:stCxn id="20" idx="0"/>
            </p:cNvCxnSpPr>
            <p:nvPr/>
          </p:nvCxnSpPr>
          <p:spPr>
            <a:xfrm flipV="1">
              <a:off x="6089556" y="244803"/>
              <a:ext cx="0" cy="1324149"/>
            </a:xfrm>
            <a:prstGeom prst="line">
              <a:avLst/>
            </a:prstGeom>
            <a:solidFill>
              <a:srgbClr val="424C58"/>
            </a:solidFill>
            <a:ln w="12700">
              <a:solidFill>
                <a:srgbClr val="424C58"/>
              </a:solidFill>
            </a:ln>
          </p:spPr>
          <p:style>
            <a:lnRef idx="1">
              <a:srgbClr val="00884A"/>
            </a:lnRef>
            <a:fillRef idx="0">
              <a:srgbClr val="00884A"/>
            </a:fillRef>
            <a:effectRef idx="0">
              <a:srgbClr val="00884A"/>
            </a:effectRef>
            <a:fontRef idx="minor">
              <a:schemeClr val="tx1"/>
            </a:fontRef>
          </p:style>
        </p:cxnSp>
        <p:sp>
          <p:nvSpPr>
            <p:cNvPr id="20" name="Ellipse 19_">
              <a:extLst>
                <a:ext uri="{FF2B5EF4-FFF2-40B4-BE49-F238E27FC236}">
                  <a16:creationId xmlns:a16="http://schemas.microsoft.com/office/drawing/2014/main" id="{823ECAAE-CBAC-71B3-037E-A76E5AA941C7}"/>
                </a:ext>
              </a:extLst>
            </p:cNvPr>
            <p:cNvSpPr/>
            <p:nvPr/>
          </p:nvSpPr>
          <p:spPr>
            <a:xfrm>
              <a:off x="5999556" y="1568952"/>
              <a:ext cx="180000" cy="184866"/>
            </a:xfrm>
            <a:prstGeom prst="ellipse">
              <a:avLst/>
            </a:prstGeom>
            <a:solidFill>
              <a:srgbClr val="424C58"/>
            </a:solidFill>
            <a:ln w="9525"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a:ln>
                  <a:noFill/>
                </a:ln>
                <a:solidFill>
                  <a:srgbClr val="000000"/>
                </a:solidFill>
                <a:effectLst/>
                <a:uLnTx/>
                <a:uFillTx/>
                <a:ea typeface="+mn-ea"/>
                <a:cs typeface="+mn-cs"/>
              </a:endParaRPr>
            </a:p>
          </p:txBody>
        </p:sp>
      </p:grpSp>
      <p:sp>
        <p:nvSpPr>
          <p:cNvPr id="21" name="Textfeld 71">
            <a:extLst>
              <a:ext uri="{FF2B5EF4-FFF2-40B4-BE49-F238E27FC236}">
                <a16:creationId xmlns:a16="http://schemas.microsoft.com/office/drawing/2014/main" id="{101BB82B-65A2-68C2-AF83-D5EE0081820E}"/>
              </a:ext>
            </a:extLst>
          </p:cNvPr>
          <p:cNvSpPr txBox="1"/>
          <p:nvPr/>
        </p:nvSpPr>
        <p:spPr>
          <a:xfrm>
            <a:off x="1327864" y="4776373"/>
            <a:ext cx="2815543" cy="153888"/>
          </a:xfrm>
          <a:prstGeom prst="rect">
            <a:avLst/>
          </a:prstGeom>
          <a:noFill/>
        </p:spPr>
        <p:txBody>
          <a:bodyPr wrap="square" lIns="72000" tIns="0" rIns="72000" bIns="0" rtlCol="0">
            <a:spAutoFit/>
          </a:bodyPr>
          <a:lstStyle/>
          <a:p>
            <a:pPr marL="0" marR="0" indent="0" rtl="0" eaLnBrk="1" fontAlgn="auto" latinLnBrk="0" hangingPunct="1">
              <a:spcBef>
                <a:spcPts val="200"/>
              </a:spcBef>
              <a:spcAft>
                <a:spcPts val="0"/>
              </a:spcAft>
            </a:pPr>
            <a:r>
              <a:rPr lang="en-US" sz="1000" b="1" i="0" u="none" strike="noStrike" kern="1200" spc="0" baseline="0" dirty="0">
                <a:ln>
                  <a:noFill/>
                </a:ln>
                <a:solidFill>
                  <a:srgbClr val="000000"/>
                </a:solidFill>
                <a:effectLst/>
              </a:rPr>
              <a:t>Feb / Mar 2024</a:t>
            </a:r>
          </a:p>
        </p:txBody>
      </p:sp>
      <p:grpSp>
        <p:nvGrpSpPr>
          <p:cNvPr id="22" name="Gruppieren 74">
            <a:extLst>
              <a:ext uri="{FF2B5EF4-FFF2-40B4-BE49-F238E27FC236}">
                <a16:creationId xmlns:a16="http://schemas.microsoft.com/office/drawing/2014/main" id="{1D52C2C7-FF31-43BD-46F3-A744FDE2D7D1}"/>
              </a:ext>
            </a:extLst>
          </p:cNvPr>
          <p:cNvGrpSpPr/>
          <p:nvPr/>
        </p:nvGrpSpPr>
        <p:grpSpPr>
          <a:xfrm>
            <a:off x="6456091" y="2759319"/>
            <a:ext cx="180000" cy="1467298"/>
            <a:chOff x="5999556" y="244804"/>
            <a:chExt cx="180000" cy="1509014"/>
          </a:xfrm>
        </p:grpSpPr>
        <p:cxnSp>
          <p:nvCxnSpPr>
            <p:cNvPr id="23" name="Gerader Verbinder 25">
              <a:extLst>
                <a:ext uri="{FF2B5EF4-FFF2-40B4-BE49-F238E27FC236}">
                  <a16:creationId xmlns:a16="http://schemas.microsoft.com/office/drawing/2014/main" id="{5912DF85-4049-2F92-60AD-FB8607D4BD9D}"/>
                </a:ext>
              </a:extLst>
            </p:cNvPr>
            <p:cNvCxnSpPr>
              <a:cxnSpLocks/>
              <a:stCxn id="24" idx="0"/>
            </p:cNvCxnSpPr>
            <p:nvPr/>
          </p:nvCxnSpPr>
          <p:spPr>
            <a:xfrm flipV="1">
              <a:off x="6089556" y="244804"/>
              <a:ext cx="0" cy="1324148"/>
            </a:xfrm>
            <a:prstGeom prst="line">
              <a:avLst/>
            </a:prstGeom>
            <a:solidFill>
              <a:srgbClr val="424C58"/>
            </a:solidFill>
            <a:ln w="12700">
              <a:solidFill>
                <a:srgbClr val="424C58"/>
              </a:solidFill>
            </a:ln>
          </p:spPr>
          <p:style>
            <a:lnRef idx="1">
              <a:srgbClr val="00884A"/>
            </a:lnRef>
            <a:fillRef idx="0">
              <a:srgbClr val="00884A"/>
            </a:fillRef>
            <a:effectRef idx="0">
              <a:srgbClr val="00884A"/>
            </a:effectRef>
            <a:fontRef idx="minor">
              <a:schemeClr val="tx1"/>
            </a:fontRef>
          </p:style>
        </p:cxnSp>
        <p:sp>
          <p:nvSpPr>
            <p:cNvPr id="24" name="Ellipse 19_">
              <a:extLst>
                <a:ext uri="{FF2B5EF4-FFF2-40B4-BE49-F238E27FC236}">
                  <a16:creationId xmlns:a16="http://schemas.microsoft.com/office/drawing/2014/main" id="{D66E7BD9-99D6-128F-0B8E-ED0642F81160}"/>
                </a:ext>
              </a:extLst>
            </p:cNvPr>
            <p:cNvSpPr/>
            <p:nvPr/>
          </p:nvSpPr>
          <p:spPr>
            <a:xfrm>
              <a:off x="5999556" y="1568952"/>
              <a:ext cx="180000" cy="184866"/>
            </a:xfrm>
            <a:prstGeom prst="ellipse">
              <a:avLst/>
            </a:prstGeom>
            <a:solidFill>
              <a:srgbClr val="424C58"/>
            </a:solidFill>
            <a:ln w="9525"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a:ln>
                  <a:noFill/>
                </a:ln>
                <a:solidFill>
                  <a:srgbClr val="000000"/>
                </a:solidFill>
                <a:effectLst/>
                <a:uLnTx/>
                <a:uFillTx/>
                <a:ea typeface="+mn-ea"/>
                <a:cs typeface="+mn-cs"/>
              </a:endParaRPr>
            </a:p>
          </p:txBody>
        </p:sp>
      </p:grpSp>
      <p:sp>
        <p:nvSpPr>
          <p:cNvPr id="25" name="Textfeld 78">
            <a:extLst>
              <a:ext uri="{FF2B5EF4-FFF2-40B4-BE49-F238E27FC236}">
                <a16:creationId xmlns:a16="http://schemas.microsoft.com/office/drawing/2014/main" id="{238A6446-FB52-7FC4-DD6A-5FDCA264FC3E}"/>
              </a:ext>
            </a:extLst>
          </p:cNvPr>
          <p:cNvSpPr txBox="1"/>
          <p:nvPr/>
        </p:nvSpPr>
        <p:spPr>
          <a:xfrm>
            <a:off x="4461413" y="4766114"/>
            <a:ext cx="2645404" cy="302647"/>
          </a:xfrm>
          <a:prstGeom prst="rect">
            <a:avLst/>
          </a:prstGeom>
          <a:noFill/>
        </p:spPr>
        <p:txBody>
          <a:bodyPr wrap="square" lIns="72000" tIns="0" rIns="72000" bIns="0" rtlCol="0">
            <a:spAutoFit/>
          </a:bodyPr>
          <a:lstStyle/>
          <a:p>
            <a:pPr marL="0" marR="0" indent="0" algn="r" rtl="0" eaLnBrk="1" fontAlgn="auto" latinLnBrk="0" hangingPunct="1">
              <a:spcBef>
                <a:spcPts val="200"/>
              </a:spcBef>
              <a:spcAft>
                <a:spcPts val="0"/>
              </a:spcAft>
            </a:pPr>
            <a:r>
              <a:rPr lang="de-DE" sz="1000" b="1" i="0" u="none" strike="noStrike" kern="1200" spc="0" baseline="0" dirty="0">
                <a:ln>
                  <a:noFill/>
                </a:ln>
                <a:solidFill>
                  <a:srgbClr val="000000"/>
                </a:solidFill>
                <a:effectLst/>
              </a:rPr>
              <a:t>Nov / Dec 2024</a:t>
            </a:r>
          </a:p>
          <a:p>
            <a:pPr marL="0" marR="0" indent="0" algn="r" rtl="0" eaLnBrk="1" fontAlgn="auto" latinLnBrk="0" hangingPunct="1">
              <a:spcBef>
                <a:spcPts val="200"/>
              </a:spcBef>
              <a:spcAft>
                <a:spcPts val="0"/>
              </a:spcAft>
            </a:pPr>
            <a:r>
              <a:rPr lang="en-US" sz="800" b="0" i="0" u="none" strike="noStrike" kern="1200" spc="0" baseline="0" dirty="0" err="1">
                <a:ln>
                  <a:noFill/>
                </a:ln>
                <a:solidFill>
                  <a:srgbClr val="000000"/>
                </a:solidFill>
                <a:effectLst/>
              </a:rPr>
              <a:t>Texto</a:t>
            </a:r>
            <a:endParaRPr lang="en-US" sz="800" b="0" i="0" u="none" strike="noStrike" kern="1200" spc="0" baseline="0" dirty="0">
              <a:ln>
                <a:noFill/>
              </a:ln>
              <a:solidFill>
                <a:srgbClr val="000000"/>
              </a:solidFill>
              <a:effectLst/>
            </a:endParaRPr>
          </a:p>
        </p:txBody>
      </p:sp>
      <p:sp>
        <p:nvSpPr>
          <p:cNvPr id="26" name="Textfeld 101">
            <a:extLst>
              <a:ext uri="{FF2B5EF4-FFF2-40B4-BE49-F238E27FC236}">
                <a16:creationId xmlns:a16="http://schemas.microsoft.com/office/drawing/2014/main" id="{2512E238-6304-C1E1-142D-D4313AFEFBD2}"/>
              </a:ext>
            </a:extLst>
          </p:cNvPr>
          <p:cNvSpPr txBox="1"/>
          <p:nvPr/>
        </p:nvSpPr>
        <p:spPr>
          <a:xfrm>
            <a:off x="1235973" y="3263467"/>
            <a:ext cx="3059491" cy="153888"/>
          </a:xfrm>
          <a:prstGeom prst="rect">
            <a:avLst/>
          </a:prstGeom>
          <a:noFill/>
        </p:spPr>
        <p:txBody>
          <a:bodyPr wrap="square" lIns="72000" tIns="0" rIns="72000" bIns="0" rtlCol="0">
            <a:spAutoFit/>
          </a:bodyPr>
          <a:lstStyle/>
          <a:p>
            <a:pPr marL="0" marR="0" indent="0" rtl="0" eaLnBrk="1" fontAlgn="auto" latinLnBrk="0" hangingPunct="1">
              <a:spcBef>
                <a:spcPts val="200"/>
              </a:spcBef>
              <a:spcAft>
                <a:spcPts val="0"/>
              </a:spcAft>
            </a:pPr>
            <a:r>
              <a:rPr lang="en-US" sz="1000" b="1" dirty="0">
                <a:solidFill>
                  <a:schemeClr val="bg1">
                    <a:lumMod val="50000"/>
                  </a:schemeClr>
                </a:solidFill>
              </a:rPr>
              <a:t>15.02.24</a:t>
            </a:r>
            <a:endParaRPr lang="en-US" sz="1000" b="1" i="0" u="none" strike="noStrike" kern="1200" spc="0" baseline="0" dirty="0">
              <a:ln>
                <a:noFill/>
              </a:ln>
              <a:solidFill>
                <a:schemeClr val="bg1">
                  <a:lumMod val="50000"/>
                </a:schemeClr>
              </a:solidFill>
              <a:effectLst/>
            </a:endParaRPr>
          </a:p>
        </p:txBody>
      </p:sp>
      <p:grpSp>
        <p:nvGrpSpPr>
          <p:cNvPr id="27" name="Gruppieren 103">
            <a:extLst>
              <a:ext uri="{FF2B5EF4-FFF2-40B4-BE49-F238E27FC236}">
                <a16:creationId xmlns:a16="http://schemas.microsoft.com/office/drawing/2014/main" id="{74585F3F-FF1D-EA58-ABA4-B3C8E7B6ED76}"/>
              </a:ext>
            </a:extLst>
          </p:cNvPr>
          <p:cNvGrpSpPr/>
          <p:nvPr/>
        </p:nvGrpSpPr>
        <p:grpSpPr>
          <a:xfrm>
            <a:off x="9868866" y="3660046"/>
            <a:ext cx="180000" cy="566484"/>
            <a:chOff x="1651861" y="2891141"/>
            <a:chExt cx="180000" cy="566484"/>
          </a:xfrm>
          <a:solidFill>
            <a:schemeClr val="bg2"/>
          </a:solidFill>
        </p:grpSpPr>
        <p:cxnSp>
          <p:nvCxnSpPr>
            <p:cNvPr id="28" name="Gerader Verbinder 25__">
              <a:extLst>
                <a:ext uri="{FF2B5EF4-FFF2-40B4-BE49-F238E27FC236}">
                  <a16:creationId xmlns:a16="http://schemas.microsoft.com/office/drawing/2014/main" id="{059EABEC-163A-8198-59F3-5BF6666378D4}"/>
                </a:ext>
              </a:extLst>
            </p:cNvPr>
            <p:cNvCxnSpPr>
              <a:cxnSpLocks/>
              <a:endCxn id="29" idx="0"/>
            </p:cNvCxnSpPr>
            <p:nvPr/>
          </p:nvCxnSpPr>
          <p:spPr>
            <a:xfrm>
              <a:off x="1741861" y="2891141"/>
              <a:ext cx="0" cy="386484"/>
            </a:xfrm>
            <a:prstGeom prst="line">
              <a:avLst/>
            </a:prstGeom>
            <a:grpFill/>
            <a:ln w="12700">
              <a:solidFill>
                <a:schemeClr val="bg2"/>
              </a:solidFill>
            </a:ln>
          </p:spPr>
          <p:style>
            <a:lnRef idx="1">
              <a:srgbClr val="00884A"/>
            </a:lnRef>
            <a:fillRef idx="0">
              <a:srgbClr val="00884A"/>
            </a:fillRef>
            <a:effectRef idx="0">
              <a:srgbClr val="00884A"/>
            </a:effectRef>
            <a:fontRef idx="minor">
              <a:schemeClr val="tx1"/>
            </a:fontRef>
          </p:style>
        </p:cxnSp>
        <p:sp>
          <p:nvSpPr>
            <p:cNvPr id="29" name="Ellipse 19">
              <a:extLst>
                <a:ext uri="{FF2B5EF4-FFF2-40B4-BE49-F238E27FC236}">
                  <a16:creationId xmlns:a16="http://schemas.microsoft.com/office/drawing/2014/main" id="{870B6F2E-4101-7F5C-EFDD-5817AFFFB625}"/>
                </a:ext>
              </a:extLst>
            </p:cNvPr>
            <p:cNvSpPr/>
            <p:nvPr/>
          </p:nvSpPr>
          <p:spPr>
            <a:xfrm>
              <a:off x="1651861" y="3277625"/>
              <a:ext cx="180000" cy="180000"/>
            </a:xfrm>
            <a:prstGeom prst="ellipse">
              <a:avLst/>
            </a:prstGeom>
            <a:grpFill/>
            <a:ln w="9525"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a:ln>
                  <a:noFill/>
                </a:ln>
                <a:solidFill>
                  <a:srgbClr val="000000"/>
                </a:solidFill>
                <a:effectLst/>
                <a:uLnTx/>
                <a:uFillTx/>
                <a:ea typeface="+mn-ea"/>
                <a:cs typeface="+mn-cs"/>
              </a:endParaRPr>
            </a:p>
          </p:txBody>
        </p:sp>
      </p:grpSp>
      <p:sp>
        <p:nvSpPr>
          <p:cNvPr id="30" name="Textfeld 106">
            <a:extLst>
              <a:ext uri="{FF2B5EF4-FFF2-40B4-BE49-F238E27FC236}">
                <a16:creationId xmlns:a16="http://schemas.microsoft.com/office/drawing/2014/main" id="{5935B80B-592E-CBD4-DA32-4D175F54EC9B}"/>
              </a:ext>
            </a:extLst>
          </p:cNvPr>
          <p:cNvSpPr txBox="1"/>
          <p:nvPr/>
        </p:nvSpPr>
        <p:spPr>
          <a:xfrm>
            <a:off x="9424624" y="3182512"/>
            <a:ext cx="812762" cy="302647"/>
          </a:xfrm>
          <a:prstGeom prst="rect">
            <a:avLst/>
          </a:prstGeom>
          <a:noFill/>
        </p:spPr>
        <p:txBody>
          <a:bodyPr wrap="square" lIns="72000" tIns="0" rIns="0" bIns="0" rtlCol="0">
            <a:spAutoFit/>
          </a:bodyPr>
          <a:lstStyle/>
          <a:p>
            <a:pPr marL="0" marR="0" indent="0" algn="ctr" rtl="0" eaLnBrk="1" fontAlgn="auto" latinLnBrk="0" hangingPunct="1">
              <a:spcBef>
                <a:spcPts val="200"/>
              </a:spcBef>
              <a:spcAft>
                <a:spcPts val="0"/>
              </a:spcAft>
            </a:pPr>
            <a:r>
              <a:rPr lang="en-US" sz="1000" b="1" dirty="0">
                <a:solidFill>
                  <a:schemeClr val="bg1">
                    <a:lumMod val="50000"/>
                  </a:schemeClr>
                </a:solidFill>
              </a:rPr>
              <a:t>27.03.25</a:t>
            </a:r>
          </a:p>
          <a:p>
            <a:pPr marL="0" marR="0" indent="0" algn="ctr" rtl="0" eaLnBrk="1" fontAlgn="auto" latinLnBrk="0" hangingPunct="1">
              <a:spcBef>
                <a:spcPts val="200"/>
              </a:spcBef>
              <a:spcAft>
                <a:spcPts val="0"/>
              </a:spcAft>
            </a:pPr>
            <a:r>
              <a:rPr lang="en-US" sz="800" b="0" i="0" u="none" strike="noStrike" kern="1200" spc="0" baseline="0" dirty="0" err="1">
                <a:ln>
                  <a:noFill/>
                </a:ln>
                <a:solidFill>
                  <a:schemeClr val="bg1">
                    <a:lumMod val="50000"/>
                  </a:schemeClr>
                </a:solidFill>
                <a:effectLst/>
              </a:rPr>
              <a:t>Texto</a:t>
            </a:r>
            <a:endParaRPr lang="en-US" sz="800" b="0" i="0" u="none" strike="noStrike" kern="1200" spc="0" baseline="0" dirty="0">
              <a:ln>
                <a:noFill/>
              </a:ln>
              <a:solidFill>
                <a:schemeClr val="bg1">
                  <a:lumMod val="50000"/>
                </a:schemeClr>
              </a:solidFill>
              <a:effectLst/>
            </a:endParaRPr>
          </a:p>
        </p:txBody>
      </p:sp>
      <p:grpSp>
        <p:nvGrpSpPr>
          <p:cNvPr id="31" name="Gruppieren 22">
            <a:extLst>
              <a:ext uri="{FF2B5EF4-FFF2-40B4-BE49-F238E27FC236}">
                <a16:creationId xmlns:a16="http://schemas.microsoft.com/office/drawing/2014/main" id="{9DF78AFA-EE92-97DC-162B-D78E6547BCCD}"/>
              </a:ext>
            </a:extLst>
          </p:cNvPr>
          <p:cNvGrpSpPr/>
          <p:nvPr/>
        </p:nvGrpSpPr>
        <p:grpSpPr>
          <a:xfrm>
            <a:off x="9951233" y="4046617"/>
            <a:ext cx="180000" cy="1938323"/>
            <a:chOff x="3147894" y="3277625"/>
            <a:chExt cx="180000" cy="1938323"/>
          </a:xfrm>
        </p:grpSpPr>
        <p:cxnSp>
          <p:nvCxnSpPr>
            <p:cNvPr id="32" name="Gerader Verbinder 25">
              <a:extLst>
                <a:ext uri="{FF2B5EF4-FFF2-40B4-BE49-F238E27FC236}">
                  <a16:creationId xmlns:a16="http://schemas.microsoft.com/office/drawing/2014/main" id="{7087510C-1E49-7150-794D-F288E8F273F6}"/>
                </a:ext>
              </a:extLst>
            </p:cNvPr>
            <p:cNvCxnSpPr>
              <a:cxnSpLocks/>
              <a:stCxn id="33" idx="4"/>
            </p:cNvCxnSpPr>
            <p:nvPr/>
          </p:nvCxnSpPr>
          <p:spPr>
            <a:xfrm>
              <a:off x="3237894" y="3457625"/>
              <a:ext cx="0" cy="1758323"/>
            </a:xfrm>
            <a:prstGeom prst="line">
              <a:avLst/>
            </a:prstGeom>
            <a:solidFill>
              <a:srgbClr val="424C58"/>
            </a:solidFill>
            <a:ln w="12700">
              <a:solidFill>
                <a:srgbClr val="424C58"/>
              </a:solidFill>
            </a:ln>
          </p:spPr>
          <p:style>
            <a:lnRef idx="1">
              <a:srgbClr val="00884A"/>
            </a:lnRef>
            <a:fillRef idx="0">
              <a:srgbClr val="00884A"/>
            </a:fillRef>
            <a:effectRef idx="0">
              <a:srgbClr val="00884A"/>
            </a:effectRef>
            <a:fontRef idx="minor">
              <a:schemeClr val="tx1"/>
            </a:fontRef>
          </p:style>
        </p:cxnSp>
        <p:sp>
          <p:nvSpPr>
            <p:cNvPr id="33" name="Ellipse 19_">
              <a:extLst>
                <a:ext uri="{FF2B5EF4-FFF2-40B4-BE49-F238E27FC236}">
                  <a16:creationId xmlns:a16="http://schemas.microsoft.com/office/drawing/2014/main" id="{D92AB0C9-5B04-4FA4-9E37-AC41330760BD}"/>
                </a:ext>
              </a:extLst>
            </p:cNvPr>
            <p:cNvSpPr/>
            <p:nvPr/>
          </p:nvSpPr>
          <p:spPr>
            <a:xfrm>
              <a:off x="3147894" y="3277625"/>
              <a:ext cx="180000" cy="180000"/>
            </a:xfrm>
            <a:prstGeom prst="ellipse">
              <a:avLst/>
            </a:prstGeom>
            <a:solidFill>
              <a:srgbClr val="424C58"/>
            </a:solidFill>
            <a:ln w="9525"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a:ln>
                  <a:noFill/>
                </a:ln>
                <a:solidFill>
                  <a:srgbClr val="000000"/>
                </a:solidFill>
                <a:effectLst/>
                <a:uLnTx/>
                <a:uFillTx/>
                <a:ea typeface="+mn-ea"/>
                <a:cs typeface="+mn-cs"/>
              </a:endParaRPr>
            </a:p>
          </p:txBody>
        </p:sp>
      </p:grpSp>
      <p:grpSp>
        <p:nvGrpSpPr>
          <p:cNvPr id="34" name="Gruppieren 113">
            <a:extLst>
              <a:ext uri="{FF2B5EF4-FFF2-40B4-BE49-F238E27FC236}">
                <a16:creationId xmlns:a16="http://schemas.microsoft.com/office/drawing/2014/main" id="{6FC8E3AF-E502-B333-D8F7-1A05E9C2762A}"/>
              </a:ext>
            </a:extLst>
          </p:cNvPr>
          <p:cNvGrpSpPr/>
          <p:nvPr/>
        </p:nvGrpSpPr>
        <p:grpSpPr>
          <a:xfrm>
            <a:off x="827459" y="4031526"/>
            <a:ext cx="1395564" cy="1591233"/>
            <a:chOff x="3147893" y="3277625"/>
            <a:chExt cx="1395564" cy="1591233"/>
          </a:xfrm>
        </p:grpSpPr>
        <p:cxnSp>
          <p:nvCxnSpPr>
            <p:cNvPr id="35" name="Gerader Verbinder 25">
              <a:extLst>
                <a:ext uri="{FF2B5EF4-FFF2-40B4-BE49-F238E27FC236}">
                  <a16:creationId xmlns:a16="http://schemas.microsoft.com/office/drawing/2014/main" id="{B395507F-718D-84E4-6472-A9406BB4A336}"/>
                </a:ext>
              </a:extLst>
            </p:cNvPr>
            <p:cNvCxnSpPr>
              <a:cxnSpLocks/>
            </p:cNvCxnSpPr>
            <p:nvPr/>
          </p:nvCxnSpPr>
          <p:spPr>
            <a:xfrm>
              <a:off x="3648299" y="3456867"/>
              <a:ext cx="0" cy="1411991"/>
            </a:xfrm>
            <a:prstGeom prst="line">
              <a:avLst/>
            </a:prstGeom>
            <a:solidFill>
              <a:srgbClr val="424C58"/>
            </a:solidFill>
            <a:ln w="12700">
              <a:solidFill>
                <a:srgbClr val="424C58"/>
              </a:solidFill>
            </a:ln>
          </p:spPr>
          <p:style>
            <a:lnRef idx="1">
              <a:srgbClr val="00884A"/>
            </a:lnRef>
            <a:fillRef idx="0">
              <a:srgbClr val="00884A"/>
            </a:fillRef>
            <a:effectRef idx="0">
              <a:srgbClr val="00884A"/>
            </a:effectRef>
            <a:fontRef idx="minor">
              <a:schemeClr val="tx1"/>
            </a:fontRef>
          </p:style>
        </p:cxnSp>
        <p:sp>
          <p:nvSpPr>
            <p:cNvPr id="36" name="Ellipse 19_">
              <a:extLst>
                <a:ext uri="{FF2B5EF4-FFF2-40B4-BE49-F238E27FC236}">
                  <a16:creationId xmlns:a16="http://schemas.microsoft.com/office/drawing/2014/main" id="{75D85F16-0B27-F7CF-D1AF-704DC110CFA5}"/>
                </a:ext>
              </a:extLst>
            </p:cNvPr>
            <p:cNvSpPr/>
            <p:nvPr/>
          </p:nvSpPr>
          <p:spPr>
            <a:xfrm>
              <a:off x="3147893" y="3277625"/>
              <a:ext cx="1395564" cy="179242"/>
            </a:xfrm>
            <a:prstGeom prst="roundRect">
              <a:avLst>
                <a:gd name="adj" fmla="val 50000"/>
              </a:avLst>
            </a:prstGeom>
            <a:solidFill>
              <a:srgbClr val="424C58"/>
            </a:solidFill>
            <a:ln w="9525"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a:ln>
                  <a:noFill/>
                </a:ln>
                <a:solidFill>
                  <a:srgbClr val="000000"/>
                </a:solidFill>
                <a:effectLst/>
                <a:uLnTx/>
                <a:uFillTx/>
                <a:ea typeface="+mn-ea"/>
                <a:cs typeface="+mn-cs"/>
              </a:endParaRPr>
            </a:p>
          </p:txBody>
        </p:sp>
      </p:grpSp>
      <p:grpSp>
        <p:nvGrpSpPr>
          <p:cNvPr id="37" name="Gruppieren 97">
            <a:extLst>
              <a:ext uri="{FF2B5EF4-FFF2-40B4-BE49-F238E27FC236}">
                <a16:creationId xmlns:a16="http://schemas.microsoft.com/office/drawing/2014/main" id="{E9C0D751-B1D7-052D-8E22-58BBE7D55445}"/>
              </a:ext>
            </a:extLst>
          </p:cNvPr>
          <p:cNvGrpSpPr/>
          <p:nvPr/>
        </p:nvGrpSpPr>
        <p:grpSpPr>
          <a:xfrm>
            <a:off x="1126209" y="3263467"/>
            <a:ext cx="180000" cy="956584"/>
            <a:chOff x="1651861" y="2501041"/>
            <a:chExt cx="180000" cy="956584"/>
          </a:xfrm>
          <a:solidFill>
            <a:schemeClr val="bg2"/>
          </a:solidFill>
        </p:grpSpPr>
        <p:cxnSp>
          <p:nvCxnSpPr>
            <p:cNvPr id="38" name="Gerader Verbinder 25__">
              <a:extLst>
                <a:ext uri="{FF2B5EF4-FFF2-40B4-BE49-F238E27FC236}">
                  <a16:creationId xmlns:a16="http://schemas.microsoft.com/office/drawing/2014/main" id="{5E6985B1-58CA-3345-0E58-E51A66752A09}"/>
                </a:ext>
              </a:extLst>
            </p:cNvPr>
            <p:cNvCxnSpPr>
              <a:cxnSpLocks/>
              <a:endCxn id="39" idx="0"/>
            </p:cNvCxnSpPr>
            <p:nvPr/>
          </p:nvCxnSpPr>
          <p:spPr>
            <a:xfrm>
              <a:off x="1741861" y="2501041"/>
              <a:ext cx="0" cy="776584"/>
            </a:xfrm>
            <a:prstGeom prst="line">
              <a:avLst/>
            </a:prstGeom>
            <a:grpFill/>
            <a:ln w="12700">
              <a:solidFill>
                <a:schemeClr val="bg2"/>
              </a:solidFill>
            </a:ln>
          </p:spPr>
          <p:style>
            <a:lnRef idx="1">
              <a:srgbClr val="00884A"/>
            </a:lnRef>
            <a:fillRef idx="0">
              <a:srgbClr val="00884A"/>
            </a:fillRef>
            <a:effectRef idx="0">
              <a:srgbClr val="00884A"/>
            </a:effectRef>
            <a:fontRef idx="minor">
              <a:schemeClr val="tx1"/>
            </a:fontRef>
          </p:style>
        </p:cxnSp>
        <p:sp>
          <p:nvSpPr>
            <p:cNvPr id="39" name="Ellipse 19">
              <a:extLst>
                <a:ext uri="{FF2B5EF4-FFF2-40B4-BE49-F238E27FC236}">
                  <a16:creationId xmlns:a16="http://schemas.microsoft.com/office/drawing/2014/main" id="{D857A583-B60B-2540-41FB-183627F34D52}"/>
                </a:ext>
              </a:extLst>
            </p:cNvPr>
            <p:cNvSpPr/>
            <p:nvPr/>
          </p:nvSpPr>
          <p:spPr>
            <a:xfrm>
              <a:off x="1651861" y="3277625"/>
              <a:ext cx="180000" cy="180000"/>
            </a:xfrm>
            <a:prstGeom prst="ellipse">
              <a:avLst/>
            </a:prstGeom>
            <a:grpFill/>
            <a:ln w="9525" cap="flat" cmpd="sng" algn="ctr">
              <a:noFill/>
              <a:prstDash val="solid"/>
              <a:round/>
              <a:headEnd type="none" w="med" len="med"/>
              <a:tailEnd type="none" w="med" len="med"/>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800" b="0" i="0" u="none" strike="noStrike" kern="0" cap="none" spc="0" normalizeH="0" baseline="0" noProof="0" dirty="0">
                <a:ln>
                  <a:noFill/>
                </a:ln>
                <a:solidFill>
                  <a:srgbClr val="000000"/>
                </a:solidFill>
                <a:effectLst/>
                <a:uLnTx/>
                <a:uFillTx/>
                <a:ea typeface="+mn-ea"/>
                <a:cs typeface="+mn-cs"/>
              </a:endParaRPr>
            </a:p>
          </p:txBody>
        </p:sp>
      </p:grpSp>
      <p:pic>
        <p:nvPicPr>
          <p:cNvPr id="40" name="Picture 39">
            <a:extLst>
              <a:ext uri="{FF2B5EF4-FFF2-40B4-BE49-F238E27FC236}">
                <a16:creationId xmlns:a16="http://schemas.microsoft.com/office/drawing/2014/main" id="{3E3C2626-8F51-EC9A-405C-22111EC6871B}"/>
              </a:ext>
            </a:extLst>
          </p:cNvPr>
          <p:cNvPicPr>
            <a:picLocks noChangeAspect="1"/>
          </p:cNvPicPr>
          <p:nvPr/>
        </p:nvPicPr>
        <p:blipFill>
          <a:blip r:embed="rId3"/>
          <a:stretch>
            <a:fillRect/>
          </a:stretch>
        </p:blipFill>
        <p:spPr>
          <a:xfrm>
            <a:off x="7914283" y="247568"/>
            <a:ext cx="3909165" cy="2574899"/>
          </a:xfrm>
          <a:prstGeom prst="rect">
            <a:avLst/>
          </a:prstGeom>
        </p:spPr>
      </p:pic>
    </p:spTree>
    <p:extLst>
      <p:ext uri="{BB962C8B-B14F-4D97-AF65-F5344CB8AC3E}">
        <p14:creationId xmlns:p14="http://schemas.microsoft.com/office/powerpoint/2010/main" val="4440099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8F91F-9950-C515-5525-9B04C07BCC90}"/>
              </a:ext>
            </a:extLst>
          </p:cNvPr>
          <p:cNvSpPr>
            <a:spLocks noGrp="1"/>
          </p:cNvSpPr>
          <p:nvPr>
            <p:ph type="title"/>
          </p:nvPr>
        </p:nvSpPr>
        <p:spPr>
          <a:xfrm>
            <a:off x="677334" y="1362456"/>
            <a:ext cx="10163263" cy="3164992"/>
          </a:xfrm>
        </p:spPr>
        <p:txBody>
          <a:bodyPr>
            <a:normAutofit/>
          </a:bodyPr>
          <a:lstStyle/>
          <a:p>
            <a:pPr algn="ctr"/>
            <a:r>
              <a:rPr lang="pt-PT" sz="6600" dirty="0"/>
              <a:t>OBRIGADO</a:t>
            </a:r>
            <a:br>
              <a:rPr lang="pt-PT" sz="6600" dirty="0"/>
            </a:br>
            <a:br>
              <a:rPr lang="pt-PT" sz="6600" dirty="0"/>
            </a:br>
            <a:r>
              <a:rPr lang="pt-PT" sz="6600" dirty="0"/>
              <a:t>Q&amp;A</a:t>
            </a:r>
          </a:p>
        </p:txBody>
      </p:sp>
      <p:sp>
        <p:nvSpPr>
          <p:cNvPr id="3" name="Text Placeholder 2">
            <a:extLst>
              <a:ext uri="{FF2B5EF4-FFF2-40B4-BE49-F238E27FC236}">
                <a16:creationId xmlns:a16="http://schemas.microsoft.com/office/drawing/2014/main" id="{956EA1A5-B1B7-C952-8334-DFE0AA6B6D9B}"/>
              </a:ext>
            </a:extLst>
          </p:cNvPr>
          <p:cNvSpPr>
            <a:spLocks noGrp="1"/>
          </p:cNvSpPr>
          <p:nvPr>
            <p:ph type="body" idx="1"/>
          </p:nvPr>
        </p:nvSpPr>
        <p:spPr/>
        <p:txBody>
          <a:bodyPr/>
          <a:lstStyle/>
          <a:p>
            <a:endParaRPr lang="pt-PT" dirty="0"/>
          </a:p>
        </p:txBody>
      </p:sp>
      <p:sp>
        <p:nvSpPr>
          <p:cNvPr id="4" name="Slide Number Placeholder 3">
            <a:extLst>
              <a:ext uri="{FF2B5EF4-FFF2-40B4-BE49-F238E27FC236}">
                <a16:creationId xmlns:a16="http://schemas.microsoft.com/office/drawing/2014/main" id="{598497DC-9A40-516A-2C31-821D0E013A8D}"/>
              </a:ext>
            </a:extLst>
          </p:cNvPr>
          <p:cNvSpPr>
            <a:spLocks noGrp="1"/>
          </p:cNvSpPr>
          <p:nvPr>
            <p:ph type="sldNum" sz="quarter" idx="4"/>
          </p:nvPr>
        </p:nvSpPr>
        <p:spPr>
          <a:xfrm>
            <a:off x="697876" y="6310276"/>
            <a:ext cx="683339" cy="365125"/>
          </a:xfrm>
        </p:spPr>
        <p:txBody>
          <a:bodyPr/>
          <a:lstStyle/>
          <a:p>
            <a:fld id="{FFA66215-EA79-476C-9133-848521ABED31}" type="slidenum">
              <a:rPr lang="pt-PT" smtClean="0"/>
              <a:t>26</a:t>
            </a:fld>
            <a:endParaRPr lang="pt-PT" dirty="0"/>
          </a:p>
        </p:txBody>
      </p:sp>
    </p:spTree>
    <p:extLst>
      <p:ext uri="{BB962C8B-B14F-4D97-AF65-F5344CB8AC3E}">
        <p14:creationId xmlns:p14="http://schemas.microsoft.com/office/powerpoint/2010/main" val="2059579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90C052-5B68-4E0D-CBF0-45EF6D54BD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AB47EA-C2C7-36D7-0CC7-82D7131CDD2C}"/>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F5C24260-2F2D-72FF-3DEA-5C3B81C4634E}"/>
              </a:ext>
            </a:extLst>
          </p:cNvPr>
          <p:cNvSpPr>
            <a:spLocks noGrp="1"/>
          </p:cNvSpPr>
          <p:nvPr>
            <p:ph idx="1"/>
          </p:nvPr>
        </p:nvSpPr>
        <p:spPr>
          <a:xfrm>
            <a:off x="666750" y="1718631"/>
            <a:ext cx="8770675" cy="4322731"/>
          </a:xfrm>
        </p:spPr>
        <p:txBody>
          <a:bodyPr/>
          <a:lstStyle/>
          <a:p>
            <a:pPr>
              <a:spcBef>
                <a:spcPts val="600"/>
              </a:spcBef>
            </a:pPr>
            <a:r>
              <a:rPr lang="en-US" dirty="0"/>
              <a:t>This talk will provide a step-by-step guide on how to obtain the public information behind the recent scandal involving the Portuguese prime minister that led to the downfall of the government </a:t>
            </a:r>
            <a:endParaRPr lang="pt-PT" cap="none" dirty="0"/>
          </a:p>
        </p:txBody>
      </p:sp>
      <p:pic>
        <p:nvPicPr>
          <p:cNvPr id="5" name="Content Placeholder 7">
            <a:extLst>
              <a:ext uri="{FF2B5EF4-FFF2-40B4-BE49-F238E27FC236}">
                <a16:creationId xmlns:a16="http://schemas.microsoft.com/office/drawing/2014/main" id="{0E879E14-C182-1999-1EC9-C2E3DA2CAC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37425" y="2364174"/>
            <a:ext cx="2754575" cy="3701663"/>
          </a:xfrm>
          <a:prstGeom prst="rect">
            <a:avLst/>
          </a:prstGeom>
        </p:spPr>
      </p:pic>
      <p:sp>
        <p:nvSpPr>
          <p:cNvPr id="6" name="Slide Number Placeholder 3">
            <a:extLst>
              <a:ext uri="{FF2B5EF4-FFF2-40B4-BE49-F238E27FC236}">
                <a16:creationId xmlns:a16="http://schemas.microsoft.com/office/drawing/2014/main" id="{7AA55DE5-D627-B0E8-E266-E025F7C56BB3}"/>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3</a:t>
            </a:fld>
            <a:endParaRPr lang="pt-PT" dirty="0"/>
          </a:p>
        </p:txBody>
      </p:sp>
    </p:spTree>
    <p:extLst>
      <p:ext uri="{BB962C8B-B14F-4D97-AF65-F5344CB8AC3E}">
        <p14:creationId xmlns:p14="http://schemas.microsoft.com/office/powerpoint/2010/main" val="2010492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3259C-38B6-CDF1-A7C2-93D820894B94}"/>
              </a:ext>
            </a:extLst>
          </p:cNvPr>
          <p:cNvSpPr>
            <a:spLocks noGrp="1"/>
          </p:cNvSpPr>
          <p:nvPr>
            <p:ph type="title"/>
          </p:nvPr>
        </p:nvSpPr>
        <p:spPr/>
        <p:txBody>
          <a:bodyPr/>
          <a:lstStyle/>
          <a:p>
            <a:r>
              <a:rPr lang="en-US" dirty="0"/>
              <a:t>$whoami</a:t>
            </a:r>
          </a:p>
        </p:txBody>
      </p:sp>
      <p:sp>
        <p:nvSpPr>
          <p:cNvPr id="3" name="Content Placeholder 2">
            <a:extLst>
              <a:ext uri="{FF2B5EF4-FFF2-40B4-BE49-F238E27FC236}">
                <a16:creationId xmlns:a16="http://schemas.microsoft.com/office/drawing/2014/main" id="{245109BB-8DBD-3C37-1629-95B3321696AF}"/>
              </a:ext>
            </a:extLst>
          </p:cNvPr>
          <p:cNvSpPr>
            <a:spLocks noGrp="1"/>
          </p:cNvSpPr>
          <p:nvPr>
            <p:ph idx="1"/>
          </p:nvPr>
        </p:nvSpPr>
        <p:spPr/>
        <p:txBody>
          <a:bodyPr/>
          <a:lstStyle/>
          <a:p>
            <a:endParaRPr lang="pt-PT" dirty="0"/>
          </a:p>
          <a:p>
            <a:endParaRPr lang="pt-PT" dirty="0"/>
          </a:p>
          <a:p>
            <a:r>
              <a:rPr lang="pt-PT" dirty="0"/>
              <a:t>Pedro Vieira</a:t>
            </a:r>
          </a:p>
          <a:p>
            <a:r>
              <a:rPr lang="pt-PT" dirty="0"/>
              <a:t>Engenheiro de Cibersegurança</a:t>
            </a:r>
          </a:p>
          <a:p>
            <a:r>
              <a:rPr lang="pt-PT" dirty="0"/>
              <a:t>Certified Ethical Hacker</a:t>
            </a:r>
          </a:p>
          <a:p>
            <a:r>
              <a:rPr lang="pt-PT" dirty="0"/>
              <a:t>Licenciado pela Universidade do Minho</a:t>
            </a:r>
          </a:p>
          <a:p>
            <a:endParaRPr lang="pt-PT" dirty="0"/>
          </a:p>
          <a:p>
            <a:endParaRPr lang="pt-PT" dirty="0"/>
          </a:p>
          <a:p>
            <a:r>
              <a:rPr lang="pt-PT" dirty="0"/>
              <a:t>DISCLAIMER</a:t>
            </a:r>
          </a:p>
          <a:p>
            <a:r>
              <a:rPr lang="en-US" dirty="0"/>
              <a:t>No really, it's not my fault</a:t>
            </a:r>
            <a:endParaRPr lang="pt-PT" dirty="0"/>
          </a:p>
        </p:txBody>
      </p:sp>
      <p:pic>
        <p:nvPicPr>
          <p:cNvPr id="5" name="Picture 4">
            <a:extLst>
              <a:ext uri="{FF2B5EF4-FFF2-40B4-BE49-F238E27FC236}">
                <a16:creationId xmlns:a16="http://schemas.microsoft.com/office/drawing/2014/main" id="{31A77522-409B-ED4D-18CB-694692890425}"/>
              </a:ext>
            </a:extLst>
          </p:cNvPr>
          <p:cNvPicPr>
            <a:picLocks noChangeAspect="1"/>
          </p:cNvPicPr>
          <p:nvPr/>
        </p:nvPicPr>
        <p:blipFill>
          <a:blip r:embed="rId2"/>
          <a:stretch>
            <a:fillRect/>
          </a:stretch>
        </p:blipFill>
        <p:spPr>
          <a:xfrm>
            <a:off x="6639499" y="479665"/>
            <a:ext cx="4494613" cy="3618872"/>
          </a:xfrm>
          <a:prstGeom prst="rect">
            <a:avLst/>
          </a:prstGeom>
        </p:spPr>
      </p:pic>
      <p:sp>
        <p:nvSpPr>
          <p:cNvPr id="6" name="Slide Number Placeholder 3">
            <a:extLst>
              <a:ext uri="{FF2B5EF4-FFF2-40B4-BE49-F238E27FC236}">
                <a16:creationId xmlns:a16="http://schemas.microsoft.com/office/drawing/2014/main" id="{948EC881-2AEC-D830-0317-7B4C9070CF36}"/>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4</a:t>
            </a:fld>
            <a:endParaRPr lang="pt-PT" dirty="0"/>
          </a:p>
        </p:txBody>
      </p:sp>
      <p:pic>
        <p:nvPicPr>
          <p:cNvPr id="7" name="Picture 6">
            <a:extLst>
              <a:ext uri="{FF2B5EF4-FFF2-40B4-BE49-F238E27FC236}">
                <a16:creationId xmlns:a16="http://schemas.microsoft.com/office/drawing/2014/main" id="{43CD017C-D8D2-E359-D1E6-B6D4AFBFF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9525" y="3046376"/>
            <a:ext cx="4762500" cy="3629025"/>
          </a:xfrm>
          <a:prstGeom prst="rect">
            <a:avLst/>
          </a:prstGeom>
        </p:spPr>
      </p:pic>
      <p:pic>
        <p:nvPicPr>
          <p:cNvPr id="9" name="Picture 8">
            <a:extLst>
              <a:ext uri="{FF2B5EF4-FFF2-40B4-BE49-F238E27FC236}">
                <a16:creationId xmlns:a16="http://schemas.microsoft.com/office/drawing/2014/main" id="{EBE97AB1-7B88-1248-44B8-9087B3C841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6135" y="5126962"/>
            <a:ext cx="914400" cy="914400"/>
          </a:xfrm>
          <a:prstGeom prst="rect">
            <a:avLst/>
          </a:prstGeom>
        </p:spPr>
      </p:pic>
      <p:pic>
        <p:nvPicPr>
          <p:cNvPr id="11" name="Picture 10">
            <a:extLst>
              <a:ext uri="{FF2B5EF4-FFF2-40B4-BE49-F238E27FC236}">
                <a16:creationId xmlns:a16="http://schemas.microsoft.com/office/drawing/2014/main" id="{280B6639-82FE-B8E2-51C7-A8A92900F95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96702" y="1292652"/>
            <a:ext cx="4502871" cy="3377153"/>
          </a:xfrm>
          <a:prstGeom prst="rect">
            <a:avLst/>
          </a:prstGeom>
        </p:spPr>
      </p:pic>
    </p:spTree>
    <p:extLst>
      <p:ext uri="{BB962C8B-B14F-4D97-AF65-F5344CB8AC3E}">
        <p14:creationId xmlns:p14="http://schemas.microsoft.com/office/powerpoint/2010/main" val="2905706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B639E-92AC-8929-DAA0-AC8C4477FC75}"/>
              </a:ext>
            </a:extLst>
          </p:cNvPr>
          <p:cNvSpPr>
            <a:spLocks noGrp="1"/>
          </p:cNvSpPr>
          <p:nvPr>
            <p:ph type="title"/>
          </p:nvPr>
        </p:nvSpPr>
        <p:spPr/>
        <p:txBody>
          <a:bodyPr/>
          <a:lstStyle/>
          <a:p>
            <a:r>
              <a:rPr lang="en-US" dirty="0"/>
              <a:t>Aviso Legal &amp; Leis</a:t>
            </a:r>
          </a:p>
        </p:txBody>
      </p:sp>
      <p:sp>
        <p:nvSpPr>
          <p:cNvPr id="3" name="Text Placeholder 2">
            <a:extLst>
              <a:ext uri="{FF2B5EF4-FFF2-40B4-BE49-F238E27FC236}">
                <a16:creationId xmlns:a16="http://schemas.microsoft.com/office/drawing/2014/main" id="{1CC15610-7A51-74F9-1622-B4AB04F087B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054E964-1996-0087-BB87-139180E0655C}"/>
              </a:ext>
            </a:extLst>
          </p:cNvPr>
          <p:cNvSpPr>
            <a:spLocks noGrp="1"/>
          </p:cNvSpPr>
          <p:nvPr>
            <p:ph type="sldNum" sz="quarter" idx="4"/>
          </p:nvPr>
        </p:nvSpPr>
        <p:spPr>
          <a:xfrm>
            <a:off x="697876" y="6310276"/>
            <a:ext cx="683339" cy="365125"/>
          </a:xfrm>
        </p:spPr>
        <p:txBody>
          <a:bodyPr/>
          <a:lstStyle/>
          <a:p>
            <a:fld id="{FFA66215-EA79-476C-9133-848521ABED31}" type="slidenum">
              <a:rPr lang="pt-PT" smtClean="0"/>
              <a:t>5</a:t>
            </a:fld>
            <a:endParaRPr lang="pt-PT" dirty="0"/>
          </a:p>
        </p:txBody>
      </p:sp>
    </p:spTree>
    <p:extLst>
      <p:ext uri="{BB962C8B-B14F-4D97-AF65-F5344CB8AC3E}">
        <p14:creationId xmlns:p14="http://schemas.microsoft.com/office/powerpoint/2010/main" val="68105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E3DFF-FBF5-18F3-0359-9EB9A96EE5E5}"/>
              </a:ext>
            </a:extLst>
          </p:cNvPr>
          <p:cNvSpPr>
            <a:spLocks noGrp="1"/>
          </p:cNvSpPr>
          <p:nvPr>
            <p:ph type="title"/>
          </p:nvPr>
        </p:nvSpPr>
        <p:spPr/>
        <p:txBody>
          <a:bodyPr/>
          <a:lstStyle/>
          <a:p>
            <a:r>
              <a:rPr lang="pt-PT" dirty="0"/>
              <a:t>Aviso Legal</a:t>
            </a:r>
            <a:br>
              <a:rPr lang="pt-PT" dirty="0"/>
            </a:br>
            <a:r>
              <a:rPr lang="pt-PT" dirty="0"/>
              <a:t>	Disclaimer – Aborrecido, mas necessário</a:t>
            </a:r>
            <a:endParaRPr lang="en-US" dirty="0"/>
          </a:p>
        </p:txBody>
      </p:sp>
      <p:sp>
        <p:nvSpPr>
          <p:cNvPr id="3" name="Content Placeholder 2">
            <a:extLst>
              <a:ext uri="{FF2B5EF4-FFF2-40B4-BE49-F238E27FC236}">
                <a16:creationId xmlns:a16="http://schemas.microsoft.com/office/drawing/2014/main" id="{35767FF8-B043-6CFB-2B68-743670163D36}"/>
              </a:ext>
            </a:extLst>
          </p:cNvPr>
          <p:cNvSpPr>
            <a:spLocks noGrp="1"/>
          </p:cNvSpPr>
          <p:nvPr>
            <p:ph idx="1"/>
          </p:nvPr>
        </p:nvSpPr>
        <p:spPr>
          <a:xfrm>
            <a:off x="666750" y="1718631"/>
            <a:ext cx="8770675" cy="4322731"/>
          </a:xfrm>
        </p:spPr>
        <p:txBody>
          <a:bodyPr/>
          <a:lstStyle/>
          <a:p>
            <a:pPr>
              <a:spcBef>
                <a:spcPts val="600"/>
              </a:spcBef>
            </a:pPr>
            <a:r>
              <a:rPr lang="pt-PT" cap="none" dirty="0"/>
              <a:t>Toda a informação contida nesta apresentação destina-se exclusivamente para </a:t>
            </a:r>
            <a:r>
              <a:rPr lang="pt-PT" b="1" cap="none" dirty="0"/>
              <a:t>fins educacionais e de consciencialização</a:t>
            </a:r>
            <a:r>
              <a:rPr lang="pt-PT" cap="none" dirty="0"/>
              <a:t>.</a:t>
            </a:r>
          </a:p>
          <a:p>
            <a:pPr>
              <a:spcBef>
                <a:spcPts val="600"/>
              </a:spcBef>
            </a:pPr>
            <a:endParaRPr lang="pt-PT" cap="none" dirty="0"/>
          </a:p>
          <a:p>
            <a:pPr>
              <a:spcBef>
                <a:spcPts val="600"/>
              </a:spcBef>
            </a:pPr>
            <a:r>
              <a:rPr lang="pt-PT" b="1" cap="none" dirty="0"/>
              <a:t>Apresentação ao vivo</a:t>
            </a:r>
            <a:r>
              <a:rPr lang="pt-PT" cap="none" dirty="0"/>
              <a:t>. Não é um ambiente controlado e alguns conteúdos podem ser inapropriados para alguns participantes.</a:t>
            </a:r>
          </a:p>
          <a:p>
            <a:pPr>
              <a:spcBef>
                <a:spcPts val="600"/>
              </a:spcBef>
            </a:pPr>
            <a:endParaRPr lang="pt-PT" cap="none" dirty="0"/>
          </a:p>
          <a:p>
            <a:pPr>
              <a:spcBef>
                <a:spcPts val="600"/>
              </a:spcBef>
            </a:pPr>
            <a:r>
              <a:rPr lang="pt-PT" b="1" cap="none" dirty="0"/>
              <a:t>Declino qualquer responsabilidade</a:t>
            </a:r>
            <a:r>
              <a:rPr lang="pt-PT" cap="none" dirty="0"/>
              <a:t> pelo uso, uso indevido, download, ou visualização dos links desta apresentação.</a:t>
            </a:r>
          </a:p>
          <a:p>
            <a:pPr>
              <a:spcBef>
                <a:spcPts val="600"/>
              </a:spcBef>
            </a:pPr>
            <a:endParaRPr lang="pt-PT" cap="none" dirty="0"/>
          </a:p>
          <a:p>
            <a:pPr>
              <a:spcBef>
                <a:spcPts val="600"/>
              </a:spcBef>
            </a:pPr>
            <a:r>
              <a:rPr lang="pt-PT" cap="none" dirty="0"/>
              <a:t>Esta apresentação </a:t>
            </a:r>
            <a:r>
              <a:rPr lang="pt-PT" b="1" cap="none" dirty="0"/>
              <a:t>não está diretamente relacionada</a:t>
            </a:r>
            <a:r>
              <a:rPr lang="pt-PT" cap="none" dirty="0"/>
              <a:t> com o meu trabalho ou empregador.</a:t>
            </a:r>
          </a:p>
        </p:txBody>
      </p:sp>
      <p:pic>
        <p:nvPicPr>
          <p:cNvPr id="5" name="Content Placeholder 7">
            <a:extLst>
              <a:ext uri="{FF2B5EF4-FFF2-40B4-BE49-F238E27FC236}">
                <a16:creationId xmlns:a16="http://schemas.microsoft.com/office/drawing/2014/main" id="{8F8599E1-54EF-5868-7599-B4EFB609E8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37425" y="2364174"/>
            <a:ext cx="2754575" cy="3701663"/>
          </a:xfrm>
          <a:prstGeom prst="rect">
            <a:avLst/>
          </a:prstGeom>
        </p:spPr>
      </p:pic>
      <p:sp>
        <p:nvSpPr>
          <p:cNvPr id="6" name="Slide Number Placeholder 3">
            <a:extLst>
              <a:ext uri="{FF2B5EF4-FFF2-40B4-BE49-F238E27FC236}">
                <a16:creationId xmlns:a16="http://schemas.microsoft.com/office/drawing/2014/main" id="{52D34793-B96B-21A5-10F4-8987C3084988}"/>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6</a:t>
            </a:fld>
            <a:endParaRPr lang="pt-PT" dirty="0"/>
          </a:p>
        </p:txBody>
      </p:sp>
    </p:spTree>
    <p:extLst>
      <p:ext uri="{BB962C8B-B14F-4D97-AF65-F5344CB8AC3E}">
        <p14:creationId xmlns:p14="http://schemas.microsoft.com/office/powerpoint/2010/main" val="11969720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E3DFF-FBF5-18F3-0359-9EB9A96EE5E5}"/>
              </a:ext>
            </a:extLst>
          </p:cNvPr>
          <p:cNvSpPr>
            <a:spLocks noGrp="1"/>
          </p:cNvSpPr>
          <p:nvPr>
            <p:ph type="title"/>
          </p:nvPr>
        </p:nvSpPr>
        <p:spPr/>
        <p:txBody>
          <a:bodyPr/>
          <a:lstStyle/>
          <a:p>
            <a:r>
              <a:rPr lang="pt-PT" dirty="0"/>
              <a:t>Aviso Legal</a:t>
            </a:r>
            <a:br>
              <a:rPr lang="pt-PT" dirty="0"/>
            </a:br>
            <a:r>
              <a:rPr lang="pt-PT" dirty="0"/>
              <a:t>	Disclaimer - Evitem atividades ilegais</a:t>
            </a:r>
            <a:endParaRPr lang="en-US" dirty="0"/>
          </a:p>
        </p:txBody>
      </p:sp>
      <p:sp>
        <p:nvSpPr>
          <p:cNvPr id="3" name="Content Placeholder 2">
            <a:extLst>
              <a:ext uri="{FF2B5EF4-FFF2-40B4-BE49-F238E27FC236}">
                <a16:creationId xmlns:a16="http://schemas.microsoft.com/office/drawing/2014/main" id="{35767FF8-B043-6CFB-2B68-743670163D36}"/>
              </a:ext>
            </a:extLst>
          </p:cNvPr>
          <p:cNvSpPr>
            <a:spLocks noGrp="1"/>
          </p:cNvSpPr>
          <p:nvPr>
            <p:ph idx="1"/>
          </p:nvPr>
        </p:nvSpPr>
        <p:spPr>
          <a:xfrm>
            <a:off x="666750" y="1718631"/>
            <a:ext cx="8770675" cy="4322731"/>
          </a:xfrm>
        </p:spPr>
        <p:txBody>
          <a:bodyPr>
            <a:noAutofit/>
          </a:bodyPr>
          <a:lstStyle/>
          <a:p>
            <a:pPr rtl="0">
              <a:buSzPts val="1400"/>
              <a:buFont typeface="Wingdings 3" panose="05040102010807070707" pitchFamily="18" charset="2"/>
              <a:buChar char=""/>
            </a:pPr>
            <a:r>
              <a:rPr lang="pt-PT" b="0" i="0" u="none" strike="noStrike" kern="1200" baseline="0" dirty="0">
                <a:solidFill>
                  <a:srgbClr val="404040"/>
                </a:solidFill>
              </a:rPr>
              <a:t>Alguns links, sites, software ou outros itens listados podem ou não ser legais, delito, crime no seu país.</a:t>
            </a:r>
          </a:p>
          <a:p>
            <a:pPr rtl="0"/>
            <a:endParaRPr lang="pt-PT" b="0" i="0" u="none" strike="noStrike" kern="1200" baseline="0" dirty="0">
              <a:solidFill>
                <a:srgbClr val="404040"/>
              </a:solidFill>
            </a:endParaRPr>
          </a:p>
          <a:p>
            <a:pPr rtl="0">
              <a:buSzPts val="1400"/>
              <a:buFont typeface="Wingdings 3" panose="05040102010807070707" pitchFamily="18" charset="2"/>
              <a:buChar char=""/>
            </a:pPr>
            <a:r>
              <a:rPr lang="pt-PT" b="0" i="0" u="none" strike="noStrike" kern="1200" baseline="0" dirty="0">
                <a:solidFill>
                  <a:srgbClr val="404040"/>
                </a:solidFill>
              </a:rPr>
              <a:t>Por favor, </a:t>
            </a:r>
            <a:r>
              <a:rPr lang="pt-PT" b="1" i="0" u="none" strike="noStrike" kern="1200" baseline="0" dirty="0">
                <a:solidFill>
                  <a:srgbClr val="404040"/>
                </a:solidFill>
              </a:rPr>
              <a:t>verifique que lhe é permitida</a:t>
            </a:r>
            <a:r>
              <a:rPr lang="pt-PT" b="0" i="0" u="none" strike="noStrike" kern="1200" baseline="0" dirty="0">
                <a:solidFill>
                  <a:srgbClr val="404040"/>
                </a:solidFill>
              </a:rPr>
              <a:t> a consulta dos sites, e o eventual uso do software listado.</a:t>
            </a:r>
          </a:p>
          <a:p>
            <a:pPr rtl="0"/>
            <a:endParaRPr lang="pt-PT" b="0" i="0" u="none" strike="noStrike" kern="1200" baseline="0" dirty="0">
              <a:solidFill>
                <a:srgbClr val="404040"/>
              </a:solidFill>
            </a:endParaRPr>
          </a:p>
          <a:p>
            <a:pPr rtl="0">
              <a:buSzPts val="1400"/>
              <a:buFont typeface="Wingdings 3" panose="05040102010807070707" pitchFamily="18" charset="2"/>
              <a:buChar char=""/>
            </a:pPr>
            <a:r>
              <a:rPr lang="pt-PT" b="0" i="0" u="none" strike="noStrike" kern="1200" baseline="0" dirty="0">
                <a:solidFill>
                  <a:srgbClr val="404040"/>
                </a:solidFill>
              </a:rPr>
              <a:t>Ignorância acerca das leis aplicáveis </a:t>
            </a:r>
            <a:r>
              <a:rPr lang="pt-PT" b="1" i="0" u="none" strike="noStrike" kern="1200" baseline="0" dirty="0">
                <a:solidFill>
                  <a:srgbClr val="404040"/>
                </a:solidFill>
              </a:rPr>
              <a:t>não é desculpa</a:t>
            </a:r>
            <a:r>
              <a:rPr lang="pt-PT" b="0" i="0" u="none" strike="noStrike" kern="1200" baseline="0" dirty="0">
                <a:solidFill>
                  <a:srgbClr val="404040"/>
                </a:solidFill>
              </a:rPr>
              <a:t> para transgressões ou actividades ilegais.</a:t>
            </a:r>
          </a:p>
          <a:p>
            <a:pPr rtl="0"/>
            <a:endParaRPr lang="pt-PT" b="0" i="0" u="none" strike="noStrike" kern="1200" baseline="0" dirty="0">
              <a:solidFill>
                <a:srgbClr val="404040"/>
              </a:solidFill>
            </a:endParaRPr>
          </a:p>
          <a:p>
            <a:pPr rtl="0">
              <a:buSzPts val="1400"/>
              <a:buFont typeface="Wingdings 3" panose="05040102010807070707" pitchFamily="18" charset="2"/>
              <a:buChar char=""/>
            </a:pPr>
            <a:r>
              <a:rPr lang="pt-PT" b="0" i="0" u="none" strike="noStrike" kern="1200" baseline="0" dirty="0">
                <a:solidFill>
                  <a:srgbClr val="404040"/>
                </a:solidFill>
              </a:rPr>
              <a:t>Atividades ilegais podem implicar problemas ou mesmo prisão.</a:t>
            </a:r>
          </a:p>
          <a:p>
            <a:pPr rtl="0"/>
            <a:endParaRPr lang="pt-PT" b="0" i="0" u="none" strike="noStrike" kern="1200" baseline="0" dirty="0">
              <a:solidFill>
                <a:srgbClr val="404040"/>
              </a:solidFill>
            </a:endParaRPr>
          </a:p>
          <a:p>
            <a:pPr rtl="0">
              <a:buSzPts val="1400"/>
              <a:buFont typeface="Wingdings 3" panose="05040102010807070707" pitchFamily="18" charset="2"/>
              <a:buChar char=""/>
            </a:pPr>
            <a:r>
              <a:rPr lang="pt-PT" b="1" i="0" u="none" strike="noStrike" kern="1200" baseline="0" dirty="0">
                <a:solidFill>
                  <a:srgbClr val="404040"/>
                </a:solidFill>
              </a:rPr>
              <a:t>Verifique sempre o que é legal e as leis aplicáveis</a:t>
            </a:r>
            <a:r>
              <a:rPr lang="pt-PT" b="0" i="0" u="none" strike="noStrike" kern="1200" baseline="0" dirty="0">
                <a:solidFill>
                  <a:srgbClr val="404040"/>
                </a:solidFill>
              </a:rPr>
              <a:t>.</a:t>
            </a:r>
          </a:p>
        </p:txBody>
      </p:sp>
      <p:sp>
        <p:nvSpPr>
          <p:cNvPr id="6" name="Slide Number Placeholder 3">
            <a:extLst>
              <a:ext uri="{FF2B5EF4-FFF2-40B4-BE49-F238E27FC236}">
                <a16:creationId xmlns:a16="http://schemas.microsoft.com/office/drawing/2014/main" id="{52D34793-B96B-21A5-10F4-8987C3084988}"/>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7</a:t>
            </a:fld>
            <a:endParaRPr lang="pt-PT" dirty="0"/>
          </a:p>
        </p:txBody>
      </p:sp>
      <p:pic>
        <p:nvPicPr>
          <p:cNvPr id="7" name="Picture 6" descr="A black background with a black square&#10;&#10;Description automatically generated with medium confidence">
            <a:extLst>
              <a:ext uri="{FF2B5EF4-FFF2-40B4-BE49-F238E27FC236}">
                <a16:creationId xmlns:a16="http://schemas.microsoft.com/office/drawing/2014/main" id="{0DCE780C-9EA3-E784-24F5-6D96946874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5627" y="2525187"/>
            <a:ext cx="3055551" cy="3055551"/>
          </a:xfrm>
          <a:prstGeom prst="rect">
            <a:avLst/>
          </a:prstGeom>
        </p:spPr>
      </p:pic>
    </p:spTree>
    <p:extLst>
      <p:ext uri="{BB962C8B-B14F-4D97-AF65-F5344CB8AC3E}">
        <p14:creationId xmlns:p14="http://schemas.microsoft.com/office/powerpoint/2010/main" val="4043834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65777-9950-41FF-C4F1-DCFAF627B3FA}"/>
              </a:ext>
            </a:extLst>
          </p:cNvPr>
          <p:cNvSpPr>
            <a:spLocks noGrp="1"/>
          </p:cNvSpPr>
          <p:nvPr>
            <p:ph type="title"/>
          </p:nvPr>
        </p:nvSpPr>
        <p:spPr/>
        <p:txBody>
          <a:bodyPr/>
          <a:lstStyle/>
          <a:p>
            <a:r>
              <a:rPr lang="pt-PT" dirty="0"/>
              <a:t>Leis</a:t>
            </a:r>
            <a:br>
              <a:rPr lang="pt-PT" dirty="0"/>
            </a:br>
            <a:r>
              <a:rPr lang="pt-PT" dirty="0"/>
              <a:t>	Lei Portuguesa e Organizações</a:t>
            </a:r>
          </a:p>
        </p:txBody>
      </p:sp>
      <p:sp>
        <p:nvSpPr>
          <p:cNvPr id="3" name="Content Placeholder 2">
            <a:extLst>
              <a:ext uri="{FF2B5EF4-FFF2-40B4-BE49-F238E27FC236}">
                <a16:creationId xmlns:a16="http://schemas.microsoft.com/office/drawing/2014/main" id="{68AF3405-B50D-8DD1-06B0-90D32A150803}"/>
              </a:ext>
            </a:extLst>
          </p:cNvPr>
          <p:cNvSpPr>
            <a:spLocks noGrp="1"/>
          </p:cNvSpPr>
          <p:nvPr>
            <p:ph idx="1"/>
          </p:nvPr>
        </p:nvSpPr>
        <p:spPr/>
        <p:txBody>
          <a:bodyPr>
            <a:normAutofit/>
          </a:bodyPr>
          <a:lstStyle/>
          <a:p>
            <a:pPr marL="0" indent="0">
              <a:buNone/>
            </a:pPr>
            <a:endParaRPr lang="pt-PT" dirty="0"/>
          </a:p>
          <a:p>
            <a:r>
              <a:rPr lang="pt-PT" dirty="0"/>
              <a:t>Lei</a:t>
            </a:r>
          </a:p>
          <a:p>
            <a:pPr lvl="1"/>
            <a:r>
              <a:rPr lang="pt-PT" dirty="0"/>
              <a:t>Diário República Eletrónico (</a:t>
            </a:r>
            <a:r>
              <a:rPr lang="pt-PT" dirty="0">
                <a:hlinkClick r:id="rId2"/>
              </a:rPr>
              <a:t>link</a:t>
            </a:r>
            <a:r>
              <a:rPr lang="pt-PT" dirty="0"/>
              <a:t>)</a:t>
            </a:r>
          </a:p>
          <a:p>
            <a:pPr lvl="1"/>
            <a:r>
              <a:rPr lang="pt-PT" dirty="0"/>
              <a:t>ANACOM (</a:t>
            </a:r>
            <a:r>
              <a:rPr lang="pt-PT" dirty="0">
                <a:hlinkClick r:id="rId3"/>
              </a:rPr>
              <a:t>link</a:t>
            </a:r>
            <a:r>
              <a:rPr lang="pt-PT" dirty="0"/>
              <a:t>)</a:t>
            </a:r>
          </a:p>
          <a:p>
            <a:r>
              <a:rPr lang="pt-PT" dirty="0"/>
              <a:t>Organizações</a:t>
            </a:r>
          </a:p>
          <a:p>
            <a:pPr lvl="1"/>
            <a:r>
              <a:rPr lang="pt-PT" dirty="0"/>
              <a:t>CNCS – Centro Nacional de Cibersegurança (</a:t>
            </a:r>
            <a:r>
              <a:rPr lang="pt-PT" dirty="0">
                <a:hlinkClick r:id="rId4"/>
              </a:rPr>
              <a:t>link</a:t>
            </a:r>
            <a:r>
              <a:rPr lang="pt-PT" dirty="0"/>
              <a:t>)</a:t>
            </a:r>
          </a:p>
          <a:p>
            <a:pPr lvl="2"/>
            <a:r>
              <a:rPr lang="pt-PT" sz="1600" dirty="0"/>
              <a:t>Notificação de Incidentes (</a:t>
            </a:r>
            <a:r>
              <a:rPr lang="pt-PT" sz="1600" dirty="0">
                <a:hlinkClick r:id="rId5"/>
              </a:rPr>
              <a:t>link</a:t>
            </a:r>
            <a:r>
              <a:rPr lang="pt-PT" sz="1600" dirty="0"/>
              <a:t>)</a:t>
            </a:r>
          </a:p>
          <a:p>
            <a:pPr lvl="2"/>
            <a:r>
              <a:rPr lang="pt-PT" sz="1600" dirty="0"/>
              <a:t>CERT.PT (</a:t>
            </a:r>
            <a:r>
              <a:rPr lang="pt-PT" sz="1600" dirty="0">
                <a:hlinkClick r:id="rId6"/>
              </a:rPr>
              <a:t>link</a:t>
            </a:r>
            <a:r>
              <a:rPr lang="pt-PT" sz="1600" dirty="0"/>
              <a:t>)</a:t>
            </a:r>
          </a:p>
          <a:p>
            <a:pPr lvl="1"/>
            <a:r>
              <a:rPr lang="pt-PT" dirty="0"/>
              <a:t>Unidade Nacional de Combate ao Cibercrime e à Criminalidade Tecnológica (UNC3T) (</a:t>
            </a:r>
            <a:r>
              <a:rPr lang="pt-PT" dirty="0">
                <a:hlinkClick r:id="rId7"/>
              </a:rPr>
              <a:t>link</a:t>
            </a:r>
            <a:r>
              <a:rPr lang="pt-PT" dirty="0"/>
              <a:t>)</a:t>
            </a:r>
          </a:p>
          <a:p>
            <a:pPr lvl="1"/>
            <a:r>
              <a:rPr lang="pt-PT" dirty="0"/>
              <a:t>Ministério Público (</a:t>
            </a:r>
            <a:r>
              <a:rPr lang="pt-PT" dirty="0">
                <a:hlinkClick r:id="rId8"/>
              </a:rPr>
              <a:t>link</a:t>
            </a:r>
            <a:r>
              <a:rPr lang="pt-PT" dirty="0"/>
              <a:t>)</a:t>
            </a:r>
          </a:p>
        </p:txBody>
      </p:sp>
      <p:sp>
        <p:nvSpPr>
          <p:cNvPr id="12" name="Slide Number Placeholder 3">
            <a:extLst>
              <a:ext uri="{FF2B5EF4-FFF2-40B4-BE49-F238E27FC236}">
                <a16:creationId xmlns:a16="http://schemas.microsoft.com/office/drawing/2014/main" id="{6C9CA992-AF2D-00DC-9636-9EB5A1D49E67}"/>
              </a:ext>
            </a:extLst>
          </p:cNvPr>
          <p:cNvSpPr txBox="1">
            <a:spLocks/>
          </p:cNvSpPr>
          <p:nvPr/>
        </p:nvSpPr>
        <p:spPr>
          <a:xfrm>
            <a:off x="697876" y="6310276"/>
            <a:ext cx="683339"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FFA66215-EA79-476C-9133-848521ABED31}" type="slidenum">
              <a:rPr lang="pt-PT" smtClean="0"/>
              <a:pPr/>
              <a:t>8</a:t>
            </a:fld>
            <a:endParaRPr lang="pt-PT" dirty="0"/>
          </a:p>
        </p:txBody>
      </p:sp>
    </p:spTree>
    <p:extLst>
      <p:ext uri="{BB962C8B-B14F-4D97-AF65-F5344CB8AC3E}">
        <p14:creationId xmlns:p14="http://schemas.microsoft.com/office/powerpoint/2010/main" val="802008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8F91F-9950-C515-5525-9B04C07BCC90}"/>
              </a:ext>
            </a:extLst>
          </p:cNvPr>
          <p:cNvSpPr>
            <a:spLocks noGrp="1"/>
          </p:cNvSpPr>
          <p:nvPr>
            <p:ph type="title"/>
          </p:nvPr>
        </p:nvSpPr>
        <p:spPr/>
        <p:txBody>
          <a:bodyPr/>
          <a:lstStyle/>
          <a:p>
            <a:r>
              <a:rPr lang="pt-PT" dirty="0"/>
              <a:t>Portugal – Sol, Mar e Transparência</a:t>
            </a:r>
          </a:p>
        </p:txBody>
      </p:sp>
      <p:sp>
        <p:nvSpPr>
          <p:cNvPr id="3" name="Text Placeholder 2">
            <a:extLst>
              <a:ext uri="{FF2B5EF4-FFF2-40B4-BE49-F238E27FC236}">
                <a16:creationId xmlns:a16="http://schemas.microsoft.com/office/drawing/2014/main" id="{956EA1A5-B1B7-C952-8334-DFE0AA6B6D9B}"/>
              </a:ext>
            </a:extLst>
          </p:cNvPr>
          <p:cNvSpPr>
            <a:spLocks noGrp="1"/>
          </p:cNvSpPr>
          <p:nvPr>
            <p:ph type="body" idx="1"/>
          </p:nvPr>
        </p:nvSpPr>
        <p:spPr/>
        <p:txBody>
          <a:bodyPr/>
          <a:lstStyle/>
          <a:p>
            <a:r>
              <a:rPr lang="pt-PT" dirty="0"/>
              <a:t>Ser transparente com 8 mil milhoes de pessoas?</a:t>
            </a:r>
          </a:p>
        </p:txBody>
      </p:sp>
      <p:sp>
        <p:nvSpPr>
          <p:cNvPr id="4" name="Slide Number Placeholder 3">
            <a:extLst>
              <a:ext uri="{FF2B5EF4-FFF2-40B4-BE49-F238E27FC236}">
                <a16:creationId xmlns:a16="http://schemas.microsoft.com/office/drawing/2014/main" id="{598497DC-9A40-516A-2C31-821D0E013A8D}"/>
              </a:ext>
            </a:extLst>
          </p:cNvPr>
          <p:cNvSpPr>
            <a:spLocks noGrp="1"/>
          </p:cNvSpPr>
          <p:nvPr>
            <p:ph type="sldNum" sz="quarter" idx="4"/>
          </p:nvPr>
        </p:nvSpPr>
        <p:spPr>
          <a:xfrm>
            <a:off x="697876" y="6310276"/>
            <a:ext cx="683339" cy="365125"/>
          </a:xfrm>
        </p:spPr>
        <p:txBody>
          <a:bodyPr/>
          <a:lstStyle/>
          <a:p>
            <a:fld id="{FFA66215-EA79-476C-9133-848521ABED31}" type="slidenum">
              <a:rPr lang="pt-PT" smtClean="0"/>
              <a:t>9</a:t>
            </a:fld>
            <a:endParaRPr lang="pt-PT" dirty="0"/>
          </a:p>
        </p:txBody>
      </p:sp>
    </p:spTree>
    <p:extLst>
      <p:ext uri="{BB962C8B-B14F-4D97-AF65-F5344CB8AC3E}">
        <p14:creationId xmlns:p14="http://schemas.microsoft.com/office/powerpoint/2010/main" val="350063409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TM02900688[[fn=Facet]]</Template>
  <TotalTime>11003</TotalTime>
  <Words>1513</Words>
  <Application>Microsoft Office PowerPoint</Application>
  <PresentationFormat>Widescreen</PresentationFormat>
  <Paragraphs>247</Paragraphs>
  <Slides>26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Trebuchet MS</vt:lpstr>
      <vt:lpstr>Wingdings 3</vt:lpstr>
      <vt:lpstr>Facet</vt:lpstr>
      <vt:lpstr>PowerPoint Presentation</vt:lpstr>
      <vt:lpstr>PowerPoint Presentation</vt:lpstr>
      <vt:lpstr>PowerPoint Presentation</vt:lpstr>
      <vt:lpstr>$whoami</vt:lpstr>
      <vt:lpstr>Aviso Legal &amp; Leis</vt:lpstr>
      <vt:lpstr>Aviso Legal  Disclaimer – Aborrecido, mas necessário</vt:lpstr>
      <vt:lpstr>Aviso Legal  Disclaimer - Evitem atividades ilegais</vt:lpstr>
      <vt:lpstr>Leis  Lei Portuguesa e Organizações</vt:lpstr>
      <vt:lpstr>Portugal – Sol, Mar e Transparência</vt:lpstr>
      <vt:lpstr>Portugal  Membros do Governo/Parlamento</vt:lpstr>
      <vt:lpstr>Portugal  Portal BASE - Contratos Públicos Online</vt:lpstr>
      <vt:lpstr>Portugal   Ministério da Justiça – Publicações</vt:lpstr>
      <vt:lpstr>Portugal   Portal DRE – Diário da República Electrónico</vt:lpstr>
      <vt:lpstr>Portugal  Membros do Governo/Parlamento</vt:lpstr>
      <vt:lpstr>RGPD andas perdido?</vt:lpstr>
      <vt:lpstr>Portugal  Ordens Profissionais</vt:lpstr>
      <vt:lpstr>Portugal  Listas públicas</vt:lpstr>
      <vt:lpstr>Portugal  </vt:lpstr>
      <vt:lpstr>Portugal  </vt:lpstr>
      <vt:lpstr>Portugal  </vt:lpstr>
      <vt:lpstr>Portugal  </vt:lpstr>
      <vt:lpstr>Portugal  </vt:lpstr>
      <vt:lpstr>Portugal  </vt:lpstr>
      <vt:lpstr>Portugal  </vt:lpstr>
      <vt:lpstr>Portugal  </vt:lpstr>
      <vt:lpstr>OBRIGADO  Q&amp;A</vt:lpstr>
    </vt:vector>
  </TitlesOfParts>
  <Company/>
  <LinksUpToDate>false</LinksUpToDate>
  <SharedDoc>false</SharedDoc>
  <HyperlinkBase>https://github.com/pedroaovieira/osint</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Portugal - Sol, Mar e Transparência</dc:title>
  <dc:subject>OSINT</dc:subject>
  <dc:creator>Don't OSINT Me !!</dc:creator>
  <cp:keywords>OSINT. Portugal</cp:keywords>
  <cp:lastModifiedBy>Pedro Vieira</cp:lastModifiedBy>
  <cp:revision>906</cp:revision>
  <cp:lastPrinted>2025-04-03T16:40:13Z</cp:lastPrinted>
  <dcterms:created xsi:type="dcterms:W3CDTF">1976-04-22T11:00:59Z</dcterms:created>
  <dcterms:modified xsi:type="dcterms:W3CDTF">2025-04-05T18:28:06Z</dcterms:modified>
</cp:coreProperties>
</file>

<file path=docProps/thumbnail.jpeg>
</file>